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84" r:id="rId1"/>
  </p:sldMasterIdLst>
  <p:sldIdLst>
    <p:sldId id="265" r:id="rId2"/>
    <p:sldId id="264" r:id="rId3"/>
    <p:sldId id="262" r:id="rId4"/>
    <p:sldId id="258" r:id="rId5"/>
    <p:sldId id="267" r:id="rId6"/>
    <p:sldId id="259" r:id="rId7"/>
    <p:sldId id="266" r:id="rId8"/>
  </p:sldIdLst>
  <p:sldSz cx="21959888" cy="3275965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371E"/>
    <a:srgbClr val="1C1C26"/>
    <a:srgbClr val="49769F"/>
    <a:srgbClr val="8024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44" autoAdjust="0"/>
    <p:restoredTop sz="94660"/>
  </p:normalViewPr>
  <p:slideViewPr>
    <p:cSldViewPr snapToGrid="0">
      <p:cViewPr varScale="1">
        <p:scale>
          <a:sx n="34" d="100"/>
          <a:sy n="34" d="100"/>
        </p:scale>
        <p:origin x="3248" y="1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46992" y="5361362"/>
            <a:ext cx="18665905" cy="11405211"/>
          </a:xfrm>
        </p:spPr>
        <p:txBody>
          <a:bodyPr anchor="b"/>
          <a:lstStyle>
            <a:lvl1pPr algn="ctr">
              <a:defRPr sz="14410"/>
            </a:lvl1pPr>
          </a:lstStyle>
          <a:p>
            <a:r>
              <a:rPr lang="en-US"/>
              <a:t>Click to edit Master title style</a:t>
            </a:r>
            <a:endParaRPr lang="en-US" dirty="0"/>
          </a:p>
        </p:txBody>
      </p:sp>
      <p:sp>
        <p:nvSpPr>
          <p:cNvPr id="3" name="Subtitle 2"/>
          <p:cNvSpPr>
            <a:spLocks noGrp="1"/>
          </p:cNvSpPr>
          <p:nvPr>
            <p:ph type="subTitle" idx="1"/>
          </p:nvPr>
        </p:nvSpPr>
        <p:spPr>
          <a:xfrm>
            <a:off x="2744986" y="17206402"/>
            <a:ext cx="16469916" cy="7909330"/>
          </a:xfrm>
        </p:spPr>
        <p:txBody>
          <a:bodyPr/>
          <a:lstStyle>
            <a:lvl1pPr marL="0" indent="0" algn="ctr">
              <a:buNone/>
              <a:defRPr sz="5764"/>
            </a:lvl1pPr>
            <a:lvl2pPr marL="1098012" indent="0" algn="ctr">
              <a:buNone/>
              <a:defRPr sz="4803"/>
            </a:lvl2pPr>
            <a:lvl3pPr marL="2196023" indent="0" algn="ctr">
              <a:buNone/>
              <a:defRPr sz="4323"/>
            </a:lvl3pPr>
            <a:lvl4pPr marL="3294035" indent="0" algn="ctr">
              <a:buNone/>
              <a:defRPr sz="3843"/>
            </a:lvl4pPr>
            <a:lvl5pPr marL="4392046" indent="0" algn="ctr">
              <a:buNone/>
              <a:defRPr sz="3843"/>
            </a:lvl5pPr>
            <a:lvl6pPr marL="5490058" indent="0" algn="ctr">
              <a:buNone/>
              <a:defRPr sz="3843"/>
            </a:lvl6pPr>
            <a:lvl7pPr marL="6588069" indent="0" algn="ctr">
              <a:buNone/>
              <a:defRPr sz="3843"/>
            </a:lvl7pPr>
            <a:lvl8pPr marL="7686081" indent="0" algn="ctr">
              <a:buNone/>
              <a:defRPr sz="3843"/>
            </a:lvl8pPr>
            <a:lvl9pPr marL="8784092" indent="0" algn="ctr">
              <a:buNone/>
              <a:defRPr sz="384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E040BCA-CB19-43DA-96F9-E33BC2EA7C99}" type="datetimeFigureOut">
              <a:rPr lang="en-CA" smtClean="0"/>
              <a:t>2023-11-23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D02C8DE-EB7F-4C06-A7E3-AE3E751D1833}" type="slidenum">
              <a:rPr lang="en-CA" smtClean="0"/>
              <a:t>‹#›</a:t>
            </a:fld>
            <a:endParaRPr lang="en-CA"/>
          </a:p>
        </p:txBody>
      </p:sp>
    </p:spTree>
    <p:extLst>
      <p:ext uri="{BB962C8B-B14F-4D97-AF65-F5344CB8AC3E}">
        <p14:creationId xmlns:p14="http://schemas.microsoft.com/office/powerpoint/2010/main" val="3700976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040BCA-CB19-43DA-96F9-E33BC2EA7C99}" type="datetimeFigureOut">
              <a:rPr lang="en-CA" smtClean="0"/>
              <a:t>2023-11-23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D02C8DE-EB7F-4C06-A7E3-AE3E751D1833}" type="slidenum">
              <a:rPr lang="en-CA" smtClean="0"/>
              <a:t>‹#›</a:t>
            </a:fld>
            <a:endParaRPr lang="en-CA"/>
          </a:p>
        </p:txBody>
      </p:sp>
    </p:spTree>
    <p:extLst>
      <p:ext uri="{BB962C8B-B14F-4D97-AF65-F5344CB8AC3E}">
        <p14:creationId xmlns:p14="http://schemas.microsoft.com/office/powerpoint/2010/main" val="482753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715046" y="1744148"/>
            <a:ext cx="4735101" cy="2776228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509743" y="1744148"/>
            <a:ext cx="13930804" cy="277622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040BCA-CB19-43DA-96F9-E33BC2EA7C99}" type="datetimeFigureOut">
              <a:rPr lang="en-CA" smtClean="0"/>
              <a:t>2023-11-23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D02C8DE-EB7F-4C06-A7E3-AE3E751D1833}" type="slidenum">
              <a:rPr lang="en-CA" smtClean="0"/>
              <a:t>‹#›</a:t>
            </a:fld>
            <a:endParaRPr lang="en-CA"/>
          </a:p>
        </p:txBody>
      </p:sp>
    </p:spTree>
    <p:extLst>
      <p:ext uri="{BB962C8B-B14F-4D97-AF65-F5344CB8AC3E}">
        <p14:creationId xmlns:p14="http://schemas.microsoft.com/office/powerpoint/2010/main" val="1289478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040BCA-CB19-43DA-96F9-E33BC2EA7C99}" type="datetimeFigureOut">
              <a:rPr lang="en-CA" smtClean="0"/>
              <a:t>2023-11-23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D02C8DE-EB7F-4C06-A7E3-AE3E751D1833}" type="slidenum">
              <a:rPr lang="en-CA" smtClean="0"/>
              <a:t>‹#›</a:t>
            </a:fld>
            <a:endParaRPr lang="en-CA"/>
          </a:p>
        </p:txBody>
      </p:sp>
    </p:spTree>
    <p:extLst>
      <p:ext uri="{BB962C8B-B14F-4D97-AF65-F5344CB8AC3E}">
        <p14:creationId xmlns:p14="http://schemas.microsoft.com/office/powerpoint/2010/main" val="4288317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98306" y="8167172"/>
            <a:ext cx="18940403" cy="13627102"/>
          </a:xfrm>
        </p:spPr>
        <p:txBody>
          <a:bodyPr anchor="b"/>
          <a:lstStyle>
            <a:lvl1pPr>
              <a:defRPr sz="14410"/>
            </a:lvl1pPr>
          </a:lstStyle>
          <a:p>
            <a:r>
              <a:rPr lang="en-US"/>
              <a:t>Click to edit Master title style</a:t>
            </a:r>
            <a:endParaRPr lang="en-US" dirty="0"/>
          </a:p>
        </p:txBody>
      </p:sp>
      <p:sp>
        <p:nvSpPr>
          <p:cNvPr id="3" name="Text Placeholder 2"/>
          <p:cNvSpPr>
            <a:spLocks noGrp="1"/>
          </p:cNvSpPr>
          <p:nvPr>
            <p:ph type="body" idx="1"/>
          </p:nvPr>
        </p:nvSpPr>
        <p:spPr>
          <a:xfrm>
            <a:off x="1498306" y="21923192"/>
            <a:ext cx="18940403" cy="7166171"/>
          </a:xfrm>
        </p:spPr>
        <p:txBody>
          <a:bodyPr/>
          <a:lstStyle>
            <a:lvl1pPr marL="0" indent="0">
              <a:buNone/>
              <a:defRPr sz="5764">
                <a:solidFill>
                  <a:schemeClr val="tx1"/>
                </a:solidFill>
              </a:defRPr>
            </a:lvl1pPr>
            <a:lvl2pPr marL="1098012" indent="0">
              <a:buNone/>
              <a:defRPr sz="4803">
                <a:solidFill>
                  <a:schemeClr val="tx1">
                    <a:tint val="75000"/>
                  </a:schemeClr>
                </a:solidFill>
              </a:defRPr>
            </a:lvl2pPr>
            <a:lvl3pPr marL="2196023" indent="0">
              <a:buNone/>
              <a:defRPr sz="4323">
                <a:solidFill>
                  <a:schemeClr val="tx1">
                    <a:tint val="75000"/>
                  </a:schemeClr>
                </a:solidFill>
              </a:defRPr>
            </a:lvl3pPr>
            <a:lvl4pPr marL="3294035" indent="0">
              <a:buNone/>
              <a:defRPr sz="3843">
                <a:solidFill>
                  <a:schemeClr val="tx1">
                    <a:tint val="75000"/>
                  </a:schemeClr>
                </a:solidFill>
              </a:defRPr>
            </a:lvl4pPr>
            <a:lvl5pPr marL="4392046" indent="0">
              <a:buNone/>
              <a:defRPr sz="3843">
                <a:solidFill>
                  <a:schemeClr val="tx1">
                    <a:tint val="75000"/>
                  </a:schemeClr>
                </a:solidFill>
              </a:defRPr>
            </a:lvl5pPr>
            <a:lvl6pPr marL="5490058" indent="0">
              <a:buNone/>
              <a:defRPr sz="3843">
                <a:solidFill>
                  <a:schemeClr val="tx1">
                    <a:tint val="75000"/>
                  </a:schemeClr>
                </a:solidFill>
              </a:defRPr>
            </a:lvl6pPr>
            <a:lvl7pPr marL="6588069" indent="0">
              <a:buNone/>
              <a:defRPr sz="3843">
                <a:solidFill>
                  <a:schemeClr val="tx1">
                    <a:tint val="75000"/>
                  </a:schemeClr>
                </a:solidFill>
              </a:defRPr>
            </a:lvl7pPr>
            <a:lvl8pPr marL="7686081" indent="0">
              <a:buNone/>
              <a:defRPr sz="3843">
                <a:solidFill>
                  <a:schemeClr val="tx1">
                    <a:tint val="75000"/>
                  </a:schemeClr>
                </a:solidFill>
              </a:defRPr>
            </a:lvl8pPr>
            <a:lvl9pPr marL="8784092" indent="0">
              <a:buNone/>
              <a:defRPr sz="384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040BCA-CB19-43DA-96F9-E33BC2EA7C99}" type="datetimeFigureOut">
              <a:rPr lang="en-CA" smtClean="0"/>
              <a:t>2023-11-23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D02C8DE-EB7F-4C06-A7E3-AE3E751D1833}" type="slidenum">
              <a:rPr lang="en-CA" smtClean="0"/>
              <a:t>‹#›</a:t>
            </a:fld>
            <a:endParaRPr lang="en-CA"/>
          </a:p>
        </p:txBody>
      </p:sp>
    </p:spTree>
    <p:extLst>
      <p:ext uri="{BB962C8B-B14F-4D97-AF65-F5344CB8AC3E}">
        <p14:creationId xmlns:p14="http://schemas.microsoft.com/office/powerpoint/2010/main" val="1420851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09743" y="8720740"/>
            <a:ext cx="9332952" cy="207856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1117194" y="8720740"/>
            <a:ext cx="9332952" cy="207856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E040BCA-CB19-43DA-96F9-E33BC2EA7C99}" type="datetimeFigureOut">
              <a:rPr lang="en-CA" smtClean="0"/>
              <a:t>2023-11-23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5D02C8DE-EB7F-4C06-A7E3-AE3E751D1833}" type="slidenum">
              <a:rPr lang="en-CA" smtClean="0"/>
              <a:t>‹#›</a:t>
            </a:fld>
            <a:endParaRPr lang="en-CA"/>
          </a:p>
        </p:txBody>
      </p:sp>
    </p:spTree>
    <p:extLst>
      <p:ext uri="{BB962C8B-B14F-4D97-AF65-F5344CB8AC3E}">
        <p14:creationId xmlns:p14="http://schemas.microsoft.com/office/powerpoint/2010/main" val="3009892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12603" y="1744155"/>
            <a:ext cx="18940403" cy="6332018"/>
          </a:xfrm>
        </p:spPr>
        <p:txBody>
          <a:bodyPr/>
          <a:lstStyle/>
          <a:p>
            <a:r>
              <a:rPr lang="en-US"/>
              <a:t>Click to edit Master title style</a:t>
            </a:r>
            <a:endParaRPr lang="en-US" dirty="0"/>
          </a:p>
        </p:txBody>
      </p:sp>
      <p:sp>
        <p:nvSpPr>
          <p:cNvPr id="3" name="Text Placeholder 2"/>
          <p:cNvSpPr>
            <a:spLocks noGrp="1"/>
          </p:cNvSpPr>
          <p:nvPr>
            <p:ph type="body" idx="1"/>
          </p:nvPr>
        </p:nvSpPr>
        <p:spPr>
          <a:xfrm>
            <a:off x="1512605" y="8030666"/>
            <a:ext cx="9290060" cy="3935706"/>
          </a:xfrm>
        </p:spPr>
        <p:txBody>
          <a:bodyPr anchor="b"/>
          <a:lstStyle>
            <a:lvl1pPr marL="0" indent="0">
              <a:buNone/>
              <a:defRPr sz="5764" b="1"/>
            </a:lvl1pPr>
            <a:lvl2pPr marL="1098012" indent="0">
              <a:buNone/>
              <a:defRPr sz="4803" b="1"/>
            </a:lvl2pPr>
            <a:lvl3pPr marL="2196023" indent="0">
              <a:buNone/>
              <a:defRPr sz="4323" b="1"/>
            </a:lvl3pPr>
            <a:lvl4pPr marL="3294035" indent="0">
              <a:buNone/>
              <a:defRPr sz="3843" b="1"/>
            </a:lvl4pPr>
            <a:lvl5pPr marL="4392046" indent="0">
              <a:buNone/>
              <a:defRPr sz="3843" b="1"/>
            </a:lvl5pPr>
            <a:lvl6pPr marL="5490058" indent="0">
              <a:buNone/>
              <a:defRPr sz="3843" b="1"/>
            </a:lvl6pPr>
            <a:lvl7pPr marL="6588069" indent="0">
              <a:buNone/>
              <a:defRPr sz="3843" b="1"/>
            </a:lvl7pPr>
            <a:lvl8pPr marL="7686081" indent="0">
              <a:buNone/>
              <a:defRPr sz="3843" b="1"/>
            </a:lvl8pPr>
            <a:lvl9pPr marL="8784092" indent="0">
              <a:buNone/>
              <a:defRPr sz="3843" b="1"/>
            </a:lvl9pPr>
          </a:lstStyle>
          <a:p>
            <a:pPr lvl="0"/>
            <a:r>
              <a:rPr lang="en-US"/>
              <a:t>Click to edit Master text styles</a:t>
            </a:r>
          </a:p>
        </p:txBody>
      </p:sp>
      <p:sp>
        <p:nvSpPr>
          <p:cNvPr id="4" name="Content Placeholder 3"/>
          <p:cNvSpPr>
            <a:spLocks noGrp="1"/>
          </p:cNvSpPr>
          <p:nvPr>
            <p:ph sz="half" idx="2"/>
          </p:nvPr>
        </p:nvSpPr>
        <p:spPr>
          <a:xfrm>
            <a:off x="1512605" y="11966372"/>
            <a:ext cx="9290060" cy="176007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1117194" y="8030666"/>
            <a:ext cx="9335813" cy="3935706"/>
          </a:xfrm>
        </p:spPr>
        <p:txBody>
          <a:bodyPr anchor="b"/>
          <a:lstStyle>
            <a:lvl1pPr marL="0" indent="0">
              <a:buNone/>
              <a:defRPr sz="5764" b="1"/>
            </a:lvl1pPr>
            <a:lvl2pPr marL="1098012" indent="0">
              <a:buNone/>
              <a:defRPr sz="4803" b="1"/>
            </a:lvl2pPr>
            <a:lvl3pPr marL="2196023" indent="0">
              <a:buNone/>
              <a:defRPr sz="4323" b="1"/>
            </a:lvl3pPr>
            <a:lvl4pPr marL="3294035" indent="0">
              <a:buNone/>
              <a:defRPr sz="3843" b="1"/>
            </a:lvl4pPr>
            <a:lvl5pPr marL="4392046" indent="0">
              <a:buNone/>
              <a:defRPr sz="3843" b="1"/>
            </a:lvl5pPr>
            <a:lvl6pPr marL="5490058" indent="0">
              <a:buNone/>
              <a:defRPr sz="3843" b="1"/>
            </a:lvl6pPr>
            <a:lvl7pPr marL="6588069" indent="0">
              <a:buNone/>
              <a:defRPr sz="3843" b="1"/>
            </a:lvl7pPr>
            <a:lvl8pPr marL="7686081" indent="0">
              <a:buNone/>
              <a:defRPr sz="3843" b="1"/>
            </a:lvl8pPr>
            <a:lvl9pPr marL="8784092" indent="0">
              <a:buNone/>
              <a:defRPr sz="3843" b="1"/>
            </a:lvl9pPr>
          </a:lstStyle>
          <a:p>
            <a:pPr lvl="0"/>
            <a:r>
              <a:rPr lang="en-US"/>
              <a:t>Click to edit Master text styles</a:t>
            </a:r>
          </a:p>
        </p:txBody>
      </p:sp>
      <p:sp>
        <p:nvSpPr>
          <p:cNvPr id="6" name="Content Placeholder 5"/>
          <p:cNvSpPr>
            <a:spLocks noGrp="1"/>
          </p:cNvSpPr>
          <p:nvPr>
            <p:ph sz="quarter" idx="4"/>
          </p:nvPr>
        </p:nvSpPr>
        <p:spPr>
          <a:xfrm>
            <a:off x="11117194" y="11966372"/>
            <a:ext cx="9335813" cy="176007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E040BCA-CB19-43DA-96F9-E33BC2EA7C99}" type="datetimeFigureOut">
              <a:rPr lang="en-CA" smtClean="0"/>
              <a:t>2023-11-23</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5D02C8DE-EB7F-4C06-A7E3-AE3E751D1833}" type="slidenum">
              <a:rPr lang="en-CA" smtClean="0"/>
              <a:t>‹#›</a:t>
            </a:fld>
            <a:endParaRPr lang="en-CA"/>
          </a:p>
        </p:txBody>
      </p:sp>
    </p:spTree>
    <p:extLst>
      <p:ext uri="{BB962C8B-B14F-4D97-AF65-F5344CB8AC3E}">
        <p14:creationId xmlns:p14="http://schemas.microsoft.com/office/powerpoint/2010/main" val="3375498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E040BCA-CB19-43DA-96F9-E33BC2EA7C99}" type="datetimeFigureOut">
              <a:rPr lang="en-CA" smtClean="0"/>
              <a:t>2023-11-23</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5D02C8DE-EB7F-4C06-A7E3-AE3E751D1833}" type="slidenum">
              <a:rPr lang="en-CA" smtClean="0"/>
              <a:t>‹#›</a:t>
            </a:fld>
            <a:endParaRPr lang="en-CA"/>
          </a:p>
        </p:txBody>
      </p:sp>
    </p:spTree>
    <p:extLst>
      <p:ext uri="{BB962C8B-B14F-4D97-AF65-F5344CB8AC3E}">
        <p14:creationId xmlns:p14="http://schemas.microsoft.com/office/powerpoint/2010/main" val="1746657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040BCA-CB19-43DA-96F9-E33BC2EA7C99}" type="datetimeFigureOut">
              <a:rPr lang="en-CA" smtClean="0"/>
              <a:t>2023-11-23</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5D02C8DE-EB7F-4C06-A7E3-AE3E751D1833}" type="slidenum">
              <a:rPr lang="en-CA" smtClean="0"/>
              <a:t>‹#›</a:t>
            </a:fld>
            <a:endParaRPr lang="en-CA"/>
          </a:p>
        </p:txBody>
      </p:sp>
    </p:spTree>
    <p:extLst>
      <p:ext uri="{BB962C8B-B14F-4D97-AF65-F5344CB8AC3E}">
        <p14:creationId xmlns:p14="http://schemas.microsoft.com/office/powerpoint/2010/main" val="3607433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2603" y="2183977"/>
            <a:ext cx="7082635" cy="7643918"/>
          </a:xfrm>
        </p:spPr>
        <p:txBody>
          <a:bodyPr anchor="b"/>
          <a:lstStyle>
            <a:lvl1pPr>
              <a:defRPr sz="7685"/>
            </a:lvl1pPr>
          </a:lstStyle>
          <a:p>
            <a:r>
              <a:rPr lang="en-US"/>
              <a:t>Click to edit Master title style</a:t>
            </a:r>
            <a:endParaRPr lang="en-US" dirty="0"/>
          </a:p>
        </p:txBody>
      </p:sp>
      <p:sp>
        <p:nvSpPr>
          <p:cNvPr id="3" name="Content Placeholder 2"/>
          <p:cNvSpPr>
            <a:spLocks noGrp="1"/>
          </p:cNvSpPr>
          <p:nvPr>
            <p:ph idx="1"/>
          </p:nvPr>
        </p:nvSpPr>
        <p:spPr>
          <a:xfrm>
            <a:off x="9335813" y="4716790"/>
            <a:ext cx="11117193" cy="23280585"/>
          </a:xfrm>
        </p:spPr>
        <p:txBody>
          <a:bodyPr/>
          <a:lstStyle>
            <a:lvl1pPr>
              <a:defRPr sz="7685"/>
            </a:lvl1pPr>
            <a:lvl2pPr>
              <a:defRPr sz="6724"/>
            </a:lvl2pPr>
            <a:lvl3pPr>
              <a:defRPr sz="5764"/>
            </a:lvl3pPr>
            <a:lvl4pPr>
              <a:defRPr sz="4803"/>
            </a:lvl4pPr>
            <a:lvl5pPr>
              <a:defRPr sz="4803"/>
            </a:lvl5pPr>
            <a:lvl6pPr>
              <a:defRPr sz="4803"/>
            </a:lvl6pPr>
            <a:lvl7pPr>
              <a:defRPr sz="4803"/>
            </a:lvl7pPr>
            <a:lvl8pPr>
              <a:defRPr sz="4803"/>
            </a:lvl8pPr>
            <a:lvl9pPr>
              <a:defRPr sz="480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12603" y="9827895"/>
            <a:ext cx="7082635" cy="18207391"/>
          </a:xfrm>
        </p:spPr>
        <p:txBody>
          <a:bodyPr/>
          <a:lstStyle>
            <a:lvl1pPr marL="0" indent="0">
              <a:buNone/>
              <a:defRPr sz="3843"/>
            </a:lvl1pPr>
            <a:lvl2pPr marL="1098012" indent="0">
              <a:buNone/>
              <a:defRPr sz="3362"/>
            </a:lvl2pPr>
            <a:lvl3pPr marL="2196023" indent="0">
              <a:buNone/>
              <a:defRPr sz="2882"/>
            </a:lvl3pPr>
            <a:lvl4pPr marL="3294035" indent="0">
              <a:buNone/>
              <a:defRPr sz="2402"/>
            </a:lvl4pPr>
            <a:lvl5pPr marL="4392046" indent="0">
              <a:buNone/>
              <a:defRPr sz="2402"/>
            </a:lvl5pPr>
            <a:lvl6pPr marL="5490058" indent="0">
              <a:buNone/>
              <a:defRPr sz="2402"/>
            </a:lvl6pPr>
            <a:lvl7pPr marL="6588069" indent="0">
              <a:buNone/>
              <a:defRPr sz="2402"/>
            </a:lvl7pPr>
            <a:lvl8pPr marL="7686081" indent="0">
              <a:buNone/>
              <a:defRPr sz="2402"/>
            </a:lvl8pPr>
            <a:lvl9pPr marL="8784092" indent="0">
              <a:buNone/>
              <a:defRPr sz="2402"/>
            </a:lvl9pPr>
          </a:lstStyle>
          <a:p>
            <a:pPr lvl="0"/>
            <a:r>
              <a:rPr lang="en-US"/>
              <a:t>Click to edit Master text styles</a:t>
            </a:r>
          </a:p>
        </p:txBody>
      </p:sp>
      <p:sp>
        <p:nvSpPr>
          <p:cNvPr id="5" name="Date Placeholder 4"/>
          <p:cNvSpPr>
            <a:spLocks noGrp="1"/>
          </p:cNvSpPr>
          <p:nvPr>
            <p:ph type="dt" sz="half" idx="10"/>
          </p:nvPr>
        </p:nvSpPr>
        <p:spPr/>
        <p:txBody>
          <a:bodyPr/>
          <a:lstStyle/>
          <a:p>
            <a:fld id="{2E040BCA-CB19-43DA-96F9-E33BC2EA7C99}" type="datetimeFigureOut">
              <a:rPr lang="en-CA" smtClean="0"/>
              <a:t>2023-11-23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5D02C8DE-EB7F-4C06-A7E3-AE3E751D1833}" type="slidenum">
              <a:rPr lang="en-CA" smtClean="0"/>
              <a:t>‹#›</a:t>
            </a:fld>
            <a:endParaRPr lang="en-CA"/>
          </a:p>
        </p:txBody>
      </p:sp>
    </p:spTree>
    <p:extLst>
      <p:ext uri="{BB962C8B-B14F-4D97-AF65-F5344CB8AC3E}">
        <p14:creationId xmlns:p14="http://schemas.microsoft.com/office/powerpoint/2010/main" val="72857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2603" y="2183977"/>
            <a:ext cx="7082635" cy="7643918"/>
          </a:xfrm>
        </p:spPr>
        <p:txBody>
          <a:bodyPr anchor="b"/>
          <a:lstStyle>
            <a:lvl1pPr>
              <a:defRPr sz="7685"/>
            </a:lvl1pPr>
          </a:lstStyle>
          <a:p>
            <a:r>
              <a:rPr lang="en-US"/>
              <a:t>Click to edit Master title style</a:t>
            </a:r>
            <a:endParaRPr lang="en-US" dirty="0"/>
          </a:p>
        </p:txBody>
      </p:sp>
      <p:sp>
        <p:nvSpPr>
          <p:cNvPr id="3" name="Picture Placeholder 2"/>
          <p:cNvSpPr>
            <a:spLocks noGrp="1" noChangeAspect="1"/>
          </p:cNvSpPr>
          <p:nvPr>
            <p:ph type="pic" idx="1"/>
          </p:nvPr>
        </p:nvSpPr>
        <p:spPr>
          <a:xfrm>
            <a:off x="9335813" y="4716790"/>
            <a:ext cx="11117193" cy="23280585"/>
          </a:xfrm>
        </p:spPr>
        <p:txBody>
          <a:bodyPr anchor="t"/>
          <a:lstStyle>
            <a:lvl1pPr marL="0" indent="0">
              <a:buNone/>
              <a:defRPr sz="7685"/>
            </a:lvl1pPr>
            <a:lvl2pPr marL="1098012" indent="0">
              <a:buNone/>
              <a:defRPr sz="6724"/>
            </a:lvl2pPr>
            <a:lvl3pPr marL="2196023" indent="0">
              <a:buNone/>
              <a:defRPr sz="5764"/>
            </a:lvl3pPr>
            <a:lvl4pPr marL="3294035" indent="0">
              <a:buNone/>
              <a:defRPr sz="4803"/>
            </a:lvl4pPr>
            <a:lvl5pPr marL="4392046" indent="0">
              <a:buNone/>
              <a:defRPr sz="4803"/>
            </a:lvl5pPr>
            <a:lvl6pPr marL="5490058" indent="0">
              <a:buNone/>
              <a:defRPr sz="4803"/>
            </a:lvl6pPr>
            <a:lvl7pPr marL="6588069" indent="0">
              <a:buNone/>
              <a:defRPr sz="4803"/>
            </a:lvl7pPr>
            <a:lvl8pPr marL="7686081" indent="0">
              <a:buNone/>
              <a:defRPr sz="4803"/>
            </a:lvl8pPr>
            <a:lvl9pPr marL="8784092" indent="0">
              <a:buNone/>
              <a:defRPr sz="4803"/>
            </a:lvl9pPr>
          </a:lstStyle>
          <a:p>
            <a:r>
              <a:rPr lang="en-US"/>
              <a:t>Click icon to add picture</a:t>
            </a:r>
            <a:endParaRPr lang="en-US" dirty="0"/>
          </a:p>
        </p:txBody>
      </p:sp>
      <p:sp>
        <p:nvSpPr>
          <p:cNvPr id="4" name="Text Placeholder 3"/>
          <p:cNvSpPr>
            <a:spLocks noGrp="1"/>
          </p:cNvSpPr>
          <p:nvPr>
            <p:ph type="body" sz="half" idx="2"/>
          </p:nvPr>
        </p:nvSpPr>
        <p:spPr>
          <a:xfrm>
            <a:off x="1512603" y="9827895"/>
            <a:ext cx="7082635" cy="18207391"/>
          </a:xfrm>
        </p:spPr>
        <p:txBody>
          <a:bodyPr/>
          <a:lstStyle>
            <a:lvl1pPr marL="0" indent="0">
              <a:buNone/>
              <a:defRPr sz="3843"/>
            </a:lvl1pPr>
            <a:lvl2pPr marL="1098012" indent="0">
              <a:buNone/>
              <a:defRPr sz="3362"/>
            </a:lvl2pPr>
            <a:lvl3pPr marL="2196023" indent="0">
              <a:buNone/>
              <a:defRPr sz="2882"/>
            </a:lvl3pPr>
            <a:lvl4pPr marL="3294035" indent="0">
              <a:buNone/>
              <a:defRPr sz="2402"/>
            </a:lvl4pPr>
            <a:lvl5pPr marL="4392046" indent="0">
              <a:buNone/>
              <a:defRPr sz="2402"/>
            </a:lvl5pPr>
            <a:lvl6pPr marL="5490058" indent="0">
              <a:buNone/>
              <a:defRPr sz="2402"/>
            </a:lvl6pPr>
            <a:lvl7pPr marL="6588069" indent="0">
              <a:buNone/>
              <a:defRPr sz="2402"/>
            </a:lvl7pPr>
            <a:lvl8pPr marL="7686081" indent="0">
              <a:buNone/>
              <a:defRPr sz="2402"/>
            </a:lvl8pPr>
            <a:lvl9pPr marL="8784092" indent="0">
              <a:buNone/>
              <a:defRPr sz="2402"/>
            </a:lvl9pPr>
          </a:lstStyle>
          <a:p>
            <a:pPr lvl="0"/>
            <a:r>
              <a:rPr lang="en-US"/>
              <a:t>Click to edit Master text styles</a:t>
            </a:r>
          </a:p>
        </p:txBody>
      </p:sp>
      <p:sp>
        <p:nvSpPr>
          <p:cNvPr id="5" name="Date Placeholder 4"/>
          <p:cNvSpPr>
            <a:spLocks noGrp="1"/>
          </p:cNvSpPr>
          <p:nvPr>
            <p:ph type="dt" sz="half" idx="10"/>
          </p:nvPr>
        </p:nvSpPr>
        <p:spPr/>
        <p:txBody>
          <a:bodyPr/>
          <a:lstStyle/>
          <a:p>
            <a:fld id="{2E040BCA-CB19-43DA-96F9-E33BC2EA7C99}" type="datetimeFigureOut">
              <a:rPr lang="en-CA" smtClean="0"/>
              <a:t>2023-11-23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5D02C8DE-EB7F-4C06-A7E3-AE3E751D1833}" type="slidenum">
              <a:rPr lang="en-CA" smtClean="0"/>
              <a:t>‹#›</a:t>
            </a:fld>
            <a:endParaRPr lang="en-CA"/>
          </a:p>
        </p:txBody>
      </p:sp>
    </p:spTree>
    <p:extLst>
      <p:ext uri="{BB962C8B-B14F-4D97-AF65-F5344CB8AC3E}">
        <p14:creationId xmlns:p14="http://schemas.microsoft.com/office/powerpoint/2010/main" val="20973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09743" y="1744155"/>
            <a:ext cx="18940403" cy="633201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509743" y="8720740"/>
            <a:ext cx="18940403" cy="2078569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509742" y="30363349"/>
            <a:ext cx="4940975" cy="1744148"/>
          </a:xfrm>
          <a:prstGeom prst="rect">
            <a:avLst/>
          </a:prstGeom>
        </p:spPr>
        <p:txBody>
          <a:bodyPr vert="horz" lIns="91440" tIns="45720" rIns="91440" bIns="45720" rtlCol="0" anchor="ctr"/>
          <a:lstStyle>
            <a:lvl1pPr algn="l">
              <a:defRPr sz="2882">
                <a:solidFill>
                  <a:schemeClr val="tx1">
                    <a:tint val="75000"/>
                  </a:schemeClr>
                </a:solidFill>
              </a:defRPr>
            </a:lvl1pPr>
          </a:lstStyle>
          <a:p>
            <a:fld id="{2E040BCA-CB19-43DA-96F9-E33BC2EA7C99}" type="datetimeFigureOut">
              <a:rPr lang="en-CA" smtClean="0"/>
              <a:t>2023-11-23</a:t>
            </a:fld>
            <a:endParaRPr lang="en-CA"/>
          </a:p>
        </p:txBody>
      </p:sp>
      <p:sp>
        <p:nvSpPr>
          <p:cNvPr id="5" name="Footer Placeholder 4"/>
          <p:cNvSpPr>
            <a:spLocks noGrp="1"/>
          </p:cNvSpPr>
          <p:nvPr>
            <p:ph type="ftr" sz="quarter" idx="3"/>
          </p:nvPr>
        </p:nvSpPr>
        <p:spPr>
          <a:xfrm>
            <a:off x="7274213" y="30363349"/>
            <a:ext cx="7411462" cy="1744148"/>
          </a:xfrm>
          <a:prstGeom prst="rect">
            <a:avLst/>
          </a:prstGeom>
        </p:spPr>
        <p:txBody>
          <a:bodyPr vert="horz" lIns="91440" tIns="45720" rIns="91440" bIns="45720" rtlCol="0" anchor="ctr"/>
          <a:lstStyle>
            <a:lvl1pPr algn="ctr">
              <a:defRPr sz="2882">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15509171" y="30363349"/>
            <a:ext cx="4940975" cy="1744148"/>
          </a:xfrm>
          <a:prstGeom prst="rect">
            <a:avLst/>
          </a:prstGeom>
        </p:spPr>
        <p:txBody>
          <a:bodyPr vert="horz" lIns="91440" tIns="45720" rIns="91440" bIns="45720" rtlCol="0" anchor="ctr"/>
          <a:lstStyle>
            <a:lvl1pPr algn="r">
              <a:defRPr sz="2882">
                <a:solidFill>
                  <a:schemeClr val="tx1">
                    <a:tint val="75000"/>
                  </a:schemeClr>
                </a:solidFill>
              </a:defRPr>
            </a:lvl1pPr>
          </a:lstStyle>
          <a:p>
            <a:fld id="{5D02C8DE-EB7F-4C06-A7E3-AE3E751D1833}" type="slidenum">
              <a:rPr lang="en-CA" smtClean="0"/>
              <a:t>‹#›</a:t>
            </a:fld>
            <a:endParaRPr lang="en-CA"/>
          </a:p>
        </p:txBody>
      </p:sp>
    </p:spTree>
    <p:extLst>
      <p:ext uri="{BB962C8B-B14F-4D97-AF65-F5344CB8AC3E}">
        <p14:creationId xmlns:p14="http://schemas.microsoft.com/office/powerpoint/2010/main" val="388130309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2196023" rtl="0" eaLnBrk="1" latinLnBrk="0" hangingPunct="1">
        <a:lnSpc>
          <a:spcPct val="90000"/>
        </a:lnSpc>
        <a:spcBef>
          <a:spcPct val="0"/>
        </a:spcBef>
        <a:buNone/>
        <a:defRPr sz="10567" kern="1200">
          <a:solidFill>
            <a:schemeClr val="tx1"/>
          </a:solidFill>
          <a:latin typeface="+mj-lt"/>
          <a:ea typeface="+mj-ea"/>
          <a:cs typeface="+mj-cs"/>
        </a:defRPr>
      </a:lvl1pPr>
    </p:titleStyle>
    <p:bodyStyle>
      <a:lvl1pPr marL="549006" indent="-549006" algn="l" defTabSz="2196023" rtl="0" eaLnBrk="1" latinLnBrk="0" hangingPunct="1">
        <a:lnSpc>
          <a:spcPct val="90000"/>
        </a:lnSpc>
        <a:spcBef>
          <a:spcPts val="2402"/>
        </a:spcBef>
        <a:buFont typeface="Arial" panose="020B0604020202020204" pitchFamily="34" charset="0"/>
        <a:buChar char="•"/>
        <a:defRPr sz="6724" kern="1200">
          <a:solidFill>
            <a:schemeClr val="tx1"/>
          </a:solidFill>
          <a:latin typeface="+mn-lt"/>
          <a:ea typeface="+mn-ea"/>
          <a:cs typeface="+mn-cs"/>
        </a:defRPr>
      </a:lvl1pPr>
      <a:lvl2pPr marL="1647017" indent="-549006" algn="l" defTabSz="2196023" rtl="0" eaLnBrk="1" latinLnBrk="0" hangingPunct="1">
        <a:lnSpc>
          <a:spcPct val="90000"/>
        </a:lnSpc>
        <a:spcBef>
          <a:spcPts val="1201"/>
        </a:spcBef>
        <a:buFont typeface="Arial" panose="020B0604020202020204" pitchFamily="34" charset="0"/>
        <a:buChar char="•"/>
        <a:defRPr sz="5764" kern="1200">
          <a:solidFill>
            <a:schemeClr val="tx1"/>
          </a:solidFill>
          <a:latin typeface="+mn-lt"/>
          <a:ea typeface="+mn-ea"/>
          <a:cs typeface="+mn-cs"/>
        </a:defRPr>
      </a:lvl2pPr>
      <a:lvl3pPr marL="2745029" indent="-549006" algn="l" defTabSz="2196023" rtl="0" eaLnBrk="1" latinLnBrk="0" hangingPunct="1">
        <a:lnSpc>
          <a:spcPct val="90000"/>
        </a:lnSpc>
        <a:spcBef>
          <a:spcPts val="1201"/>
        </a:spcBef>
        <a:buFont typeface="Arial" panose="020B0604020202020204" pitchFamily="34" charset="0"/>
        <a:buChar char="•"/>
        <a:defRPr sz="4803" kern="1200">
          <a:solidFill>
            <a:schemeClr val="tx1"/>
          </a:solidFill>
          <a:latin typeface="+mn-lt"/>
          <a:ea typeface="+mn-ea"/>
          <a:cs typeface="+mn-cs"/>
        </a:defRPr>
      </a:lvl3pPr>
      <a:lvl4pPr marL="3843040" indent="-549006" algn="l" defTabSz="2196023" rtl="0" eaLnBrk="1" latinLnBrk="0" hangingPunct="1">
        <a:lnSpc>
          <a:spcPct val="90000"/>
        </a:lnSpc>
        <a:spcBef>
          <a:spcPts val="1201"/>
        </a:spcBef>
        <a:buFont typeface="Arial" panose="020B0604020202020204" pitchFamily="34" charset="0"/>
        <a:buChar char="•"/>
        <a:defRPr sz="4323" kern="1200">
          <a:solidFill>
            <a:schemeClr val="tx1"/>
          </a:solidFill>
          <a:latin typeface="+mn-lt"/>
          <a:ea typeface="+mn-ea"/>
          <a:cs typeface="+mn-cs"/>
        </a:defRPr>
      </a:lvl4pPr>
      <a:lvl5pPr marL="4941052" indent="-549006" algn="l" defTabSz="2196023" rtl="0" eaLnBrk="1" latinLnBrk="0" hangingPunct="1">
        <a:lnSpc>
          <a:spcPct val="90000"/>
        </a:lnSpc>
        <a:spcBef>
          <a:spcPts val="1201"/>
        </a:spcBef>
        <a:buFont typeface="Arial" panose="020B0604020202020204" pitchFamily="34" charset="0"/>
        <a:buChar char="•"/>
        <a:defRPr sz="4323" kern="1200">
          <a:solidFill>
            <a:schemeClr val="tx1"/>
          </a:solidFill>
          <a:latin typeface="+mn-lt"/>
          <a:ea typeface="+mn-ea"/>
          <a:cs typeface="+mn-cs"/>
        </a:defRPr>
      </a:lvl5pPr>
      <a:lvl6pPr marL="6039063" indent="-549006" algn="l" defTabSz="2196023" rtl="0" eaLnBrk="1" latinLnBrk="0" hangingPunct="1">
        <a:lnSpc>
          <a:spcPct val="90000"/>
        </a:lnSpc>
        <a:spcBef>
          <a:spcPts val="1201"/>
        </a:spcBef>
        <a:buFont typeface="Arial" panose="020B0604020202020204" pitchFamily="34" charset="0"/>
        <a:buChar char="•"/>
        <a:defRPr sz="4323" kern="1200">
          <a:solidFill>
            <a:schemeClr val="tx1"/>
          </a:solidFill>
          <a:latin typeface="+mn-lt"/>
          <a:ea typeface="+mn-ea"/>
          <a:cs typeface="+mn-cs"/>
        </a:defRPr>
      </a:lvl6pPr>
      <a:lvl7pPr marL="7137075" indent="-549006" algn="l" defTabSz="2196023" rtl="0" eaLnBrk="1" latinLnBrk="0" hangingPunct="1">
        <a:lnSpc>
          <a:spcPct val="90000"/>
        </a:lnSpc>
        <a:spcBef>
          <a:spcPts val="1201"/>
        </a:spcBef>
        <a:buFont typeface="Arial" panose="020B0604020202020204" pitchFamily="34" charset="0"/>
        <a:buChar char="•"/>
        <a:defRPr sz="4323" kern="1200">
          <a:solidFill>
            <a:schemeClr val="tx1"/>
          </a:solidFill>
          <a:latin typeface="+mn-lt"/>
          <a:ea typeface="+mn-ea"/>
          <a:cs typeface="+mn-cs"/>
        </a:defRPr>
      </a:lvl7pPr>
      <a:lvl8pPr marL="8235086" indent="-549006" algn="l" defTabSz="2196023" rtl="0" eaLnBrk="1" latinLnBrk="0" hangingPunct="1">
        <a:lnSpc>
          <a:spcPct val="90000"/>
        </a:lnSpc>
        <a:spcBef>
          <a:spcPts val="1201"/>
        </a:spcBef>
        <a:buFont typeface="Arial" panose="020B0604020202020204" pitchFamily="34" charset="0"/>
        <a:buChar char="•"/>
        <a:defRPr sz="4323" kern="1200">
          <a:solidFill>
            <a:schemeClr val="tx1"/>
          </a:solidFill>
          <a:latin typeface="+mn-lt"/>
          <a:ea typeface="+mn-ea"/>
          <a:cs typeface="+mn-cs"/>
        </a:defRPr>
      </a:lvl8pPr>
      <a:lvl9pPr marL="9333098" indent="-549006" algn="l" defTabSz="2196023" rtl="0" eaLnBrk="1" latinLnBrk="0" hangingPunct="1">
        <a:lnSpc>
          <a:spcPct val="90000"/>
        </a:lnSpc>
        <a:spcBef>
          <a:spcPts val="1201"/>
        </a:spcBef>
        <a:buFont typeface="Arial" panose="020B0604020202020204" pitchFamily="34" charset="0"/>
        <a:buChar char="•"/>
        <a:defRPr sz="4323" kern="1200">
          <a:solidFill>
            <a:schemeClr val="tx1"/>
          </a:solidFill>
          <a:latin typeface="+mn-lt"/>
          <a:ea typeface="+mn-ea"/>
          <a:cs typeface="+mn-cs"/>
        </a:defRPr>
      </a:lvl9pPr>
    </p:bodyStyle>
    <p:otherStyle>
      <a:defPPr>
        <a:defRPr lang="en-US"/>
      </a:defPPr>
      <a:lvl1pPr marL="0" algn="l" defTabSz="2196023" rtl="0" eaLnBrk="1" latinLnBrk="0" hangingPunct="1">
        <a:defRPr sz="4323" kern="1200">
          <a:solidFill>
            <a:schemeClr val="tx1"/>
          </a:solidFill>
          <a:latin typeface="+mn-lt"/>
          <a:ea typeface="+mn-ea"/>
          <a:cs typeface="+mn-cs"/>
        </a:defRPr>
      </a:lvl1pPr>
      <a:lvl2pPr marL="1098012" algn="l" defTabSz="2196023" rtl="0" eaLnBrk="1" latinLnBrk="0" hangingPunct="1">
        <a:defRPr sz="4323" kern="1200">
          <a:solidFill>
            <a:schemeClr val="tx1"/>
          </a:solidFill>
          <a:latin typeface="+mn-lt"/>
          <a:ea typeface="+mn-ea"/>
          <a:cs typeface="+mn-cs"/>
        </a:defRPr>
      </a:lvl2pPr>
      <a:lvl3pPr marL="2196023" algn="l" defTabSz="2196023" rtl="0" eaLnBrk="1" latinLnBrk="0" hangingPunct="1">
        <a:defRPr sz="4323" kern="1200">
          <a:solidFill>
            <a:schemeClr val="tx1"/>
          </a:solidFill>
          <a:latin typeface="+mn-lt"/>
          <a:ea typeface="+mn-ea"/>
          <a:cs typeface="+mn-cs"/>
        </a:defRPr>
      </a:lvl3pPr>
      <a:lvl4pPr marL="3294035" algn="l" defTabSz="2196023" rtl="0" eaLnBrk="1" latinLnBrk="0" hangingPunct="1">
        <a:defRPr sz="4323" kern="1200">
          <a:solidFill>
            <a:schemeClr val="tx1"/>
          </a:solidFill>
          <a:latin typeface="+mn-lt"/>
          <a:ea typeface="+mn-ea"/>
          <a:cs typeface="+mn-cs"/>
        </a:defRPr>
      </a:lvl4pPr>
      <a:lvl5pPr marL="4392046" algn="l" defTabSz="2196023" rtl="0" eaLnBrk="1" latinLnBrk="0" hangingPunct="1">
        <a:defRPr sz="4323" kern="1200">
          <a:solidFill>
            <a:schemeClr val="tx1"/>
          </a:solidFill>
          <a:latin typeface="+mn-lt"/>
          <a:ea typeface="+mn-ea"/>
          <a:cs typeface="+mn-cs"/>
        </a:defRPr>
      </a:lvl5pPr>
      <a:lvl6pPr marL="5490058" algn="l" defTabSz="2196023" rtl="0" eaLnBrk="1" latinLnBrk="0" hangingPunct="1">
        <a:defRPr sz="4323" kern="1200">
          <a:solidFill>
            <a:schemeClr val="tx1"/>
          </a:solidFill>
          <a:latin typeface="+mn-lt"/>
          <a:ea typeface="+mn-ea"/>
          <a:cs typeface="+mn-cs"/>
        </a:defRPr>
      </a:lvl6pPr>
      <a:lvl7pPr marL="6588069" algn="l" defTabSz="2196023" rtl="0" eaLnBrk="1" latinLnBrk="0" hangingPunct="1">
        <a:defRPr sz="4323" kern="1200">
          <a:solidFill>
            <a:schemeClr val="tx1"/>
          </a:solidFill>
          <a:latin typeface="+mn-lt"/>
          <a:ea typeface="+mn-ea"/>
          <a:cs typeface="+mn-cs"/>
        </a:defRPr>
      </a:lvl7pPr>
      <a:lvl8pPr marL="7686081" algn="l" defTabSz="2196023" rtl="0" eaLnBrk="1" latinLnBrk="0" hangingPunct="1">
        <a:defRPr sz="4323" kern="1200">
          <a:solidFill>
            <a:schemeClr val="tx1"/>
          </a:solidFill>
          <a:latin typeface="+mn-lt"/>
          <a:ea typeface="+mn-ea"/>
          <a:cs typeface="+mn-cs"/>
        </a:defRPr>
      </a:lvl8pPr>
      <a:lvl9pPr marL="8784092" algn="l" defTabSz="2196023" rtl="0" eaLnBrk="1" latinLnBrk="0" hangingPunct="1">
        <a:defRPr sz="432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cid:image003.png@01DA0CC4.4DC54C30" TargetMode="External"/><Relationship Id="rId9"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jpg"/><Relationship Id="rId5" Type="http://schemas.openxmlformats.org/officeDocument/2006/relationships/image" Target="../media/image17.jpeg"/><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emf"/><Relationship Id="rId4" Type="http://schemas.openxmlformats.org/officeDocument/2006/relationships/image" Target="../media/image21.emf"/><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jpe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7.emf"/><Relationship Id="rId1" Type="http://schemas.openxmlformats.org/officeDocument/2006/relationships/slideLayout" Target="../slideLayouts/slideLayout1.xml"/><Relationship Id="rId6" Type="http://schemas.openxmlformats.org/officeDocument/2006/relationships/image" Target="../media/image31.jpe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40.jpeg"/><Relationship Id="rId7" Type="http://schemas.openxmlformats.org/officeDocument/2006/relationships/image" Target="../media/image44.jpg"/><Relationship Id="rId2" Type="http://schemas.openxmlformats.org/officeDocument/2006/relationships/image" Target="../media/image39.jp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image" Target="../media/image46.jpe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emf"/><Relationship Id="rId4" Type="http://schemas.openxmlformats.org/officeDocument/2006/relationships/image" Target="../media/image4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B2E50F1-0B14-ABAF-4494-23EBC0EFD9B9}"/>
              </a:ext>
            </a:extLst>
          </p:cNvPr>
          <p:cNvSpPr/>
          <p:nvPr/>
        </p:nvSpPr>
        <p:spPr>
          <a:xfrm>
            <a:off x="-1127092" y="-16116299"/>
            <a:ext cx="23167851" cy="50087772"/>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a:p>
            <a:pPr algn="ctr"/>
            <a:endParaRPr lang="en-CA" dirty="0"/>
          </a:p>
          <a:p>
            <a:pPr algn="ctr"/>
            <a:endParaRPr lang="en-CA" dirty="0"/>
          </a:p>
        </p:txBody>
      </p:sp>
      <p:pic>
        <p:nvPicPr>
          <p:cNvPr id="11" name="Picture 10" descr="A person holding a large fish&#10;&#10;Description automatically generated">
            <a:extLst>
              <a:ext uri="{FF2B5EF4-FFF2-40B4-BE49-F238E27FC236}">
                <a16:creationId xmlns:a16="http://schemas.microsoft.com/office/drawing/2014/main" id="{CF5A3519-6CBA-3770-EB84-A367C6B5AC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522" y="2497948"/>
            <a:ext cx="9238099" cy="12317465"/>
          </a:xfrm>
          <a:prstGeom prst="rect">
            <a:avLst/>
          </a:prstGeom>
        </p:spPr>
      </p:pic>
      <p:pic>
        <p:nvPicPr>
          <p:cNvPr id="1026" name="D1D88D54-69CF-4D2C-B5D1-C2ACD5BD693D" descr="IMG_0989.jpg">
            <a:extLst>
              <a:ext uri="{FF2B5EF4-FFF2-40B4-BE49-F238E27FC236}">
                <a16:creationId xmlns:a16="http://schemas.microsoft.com/office/drawing/2014/main" id="{060F6531-4E5A-C834-BF79-69825C3956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8298" y="18890813"/>
            <a:ext cx="10227191" cy="13636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98521918-1C08-4C4E-8549-2CE451939332" descr="IMG_7104.jpg">
            <a:extLst>
              <a:ext uri="{FF2B5EF4-FFF2-40B4-BE49-F238E27FC236}">
                <a16:creationId xmlns:a16="http://schemas.microsoft.com/office/drawing/2014/main" id="{1B7447D0-7CB3-BE63-C2E2-4219B146C7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58014" y="2445020"/>
            <a:ext cx="9686494" cy="13244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3CC8558E-46F4-8690-7A73-0B60635AD1AC}"/>
              </a:ext>
            </a:extLst>
          </p:cNvPr>
          <p:cNvSpPr txBox="1"/>
          <p:nvPr/>
        </p:nvSpPr>
        <p:spPr>
          <a:xfrm>
            <a:off x="-1207963" y="15161705"/>
            <a:ext cx="23167851" cy="3477875"/>
          </a:xfrm>
          <a:prstGeom prst="rect">
            <a:avLst/>
          </a:prstGeom>
          <a:solidFill>
            <a:schemeClr val="bg1"/>
          </a:solidFill>
        </p:spPr>
        <p:txBody>
          <a:bodyPr wrap="square" rtlCol="0">
            <a:spAutoFit/>
          </a:bodyPr>
          <a:lstStyle/>
          <a:p>
            <a:pPr algn="ctr"/>
            <a:r>
              <a:rPr lang="en-CA" sz="6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Chinook Salmon in BC/Yukon:</a:t>
            </a:r>
          </a:p>
          <a:p>
            <a:pPr algn="ctr"/>
            <a:r>
              <a:rPr lang="en-CA" sz="6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 change is coming, you can’t deny it!</a:t>
            </a:r>
          </a:p>
          <a:p>
            <a:pPr algn="ctr"/>
            <a:endParaRPr lang="en-CA"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6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“Me7 </a:t>
            </a:r>
            <a:r>
              <a:rPr lang="en-US" sz="60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wéwlem</a:t>
            </a:r>
            <a:r>
              <a:rPr lang="en-US" sz="6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-kt </a:t>
            </a:r>
            <a:r>
              <a:rPr lang="en-US" sz="60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wel</a:t>
            </a:r>
            <a:r>
              <a:rPr lang="en-US" sz="6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me7 yews” - “Fishing for our Future.”</a:t>
            </a:r>
            <a:endParaRPr lang="en-CA" sz="6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9172B3A-F79D-92CD-80AA-4C84485BEE4C}"/>
              </a:ext>
            </a:extLst>
          </p:cNvPr>
          <p:cNvPicPr>
            <a:picLocks noChangeAspect="1"/>
          </p:cNvPicPr>
          <p:nvPr/>
        </p:nvPicPr>
        <p:blipFill>
          <a:blip r:embed="rId5"/>
          <a:stretch>
            <a:fillRect/>
          </a:stretch>
        </p:blipFill>
        <p:spPr>
          <a:xfrm>
            <a:off x="-384539" y="15214633"/>
            <a:ext cx="3593563" cy="2145671"/>
          </a:xfrm>
          <a:prstGeom prst="rect">
            <a:avLst/>
          </a:prstGeom>
        </p:spPr>
      </p:pic>
      <p:sp>
        <p:nvSpPr>
          <p:cNvPr id="9" name="TextBox 8">
            <a:extLst>
              <a:ext uri="{FF2B5EF4-FFF2-40B4-BE49-F238E27FC236}">
                <a16:creationId xmlns:a16="http://schemas.microsoft.com/office/drawing/2014/main" id="{ED66C0D1-8397-B8F5-5E24-45DB0FC1F133}"/>
              </a:ext>
            </a:extLst>
          </p:cNvPr>
          <p:cNvSpPr txBox="1"/>
          <p:nvPr/>
        </p:nvSpPr>
        <p:spPr>
          <a:xfrm>
            <a:off x="-1211246" y="-646038"/>
            <a:ext cx="21520886" cy="3785652"/>
          </a:xfrm>
          <a:prstGeom prst="rect">
            <a:avLst/>
          </a:prstGeom>
          <a:noFill/>
        </p:spPr>
        <p:txBody>
          <a:bodyPr wrap="square" rtlCol="0">
            <a:spAutoFit/>
          </a:bodyPr>
          <a:lstStyle/>
          <a:p>
            <a:pPr algn="ctr"/>
            <a:endParaRPr lang="en-CA" sz="6000" dirty="0">
              <a:solidFill>
                <a:schemeClr val="bg1"/>
              </a:solidFill>
              <a:latin typeface="Arial" panose="020B0604020202020204" pitchFamily="34" charset="0"/>
              <a:cs typeface="Arial" panose="020B0604020202020204" pitchFamily="34" charset="0"/>
            </a:endParaRPr>
          </a:p>
          <a:p>
            <a:r>
              <a:rPr lang="en-CA" sz="6000" dirty="0">
                <a:solidFill>
                  <a:schemeClr val="bg1"/>
                </a:solidFill>
                <a:latin typeface="Arial" panose="020B0604020202020204" pitchFamily="34" charset="0"/>
                <a:cs typeface="Arial" panose="020B0604020202020204" pitchFamily="34" charset="0"/>
              </a:rPr>
              <a:t>								CRRI: Chinook Recovery and Restoration Initiative 												Vancouver Workshop – Dec. 11-12, 2023</a:t>
            </a:r>
          </a:p>
          <a:p>
            <a:pPr algn="ctr"/>
            <a:endParaRPr lang="en-CA" sz="6000" dirty="0">
              <a:solidFill>
                <a:schemeClr val="bg1"/>
              </a:solidFill>
              <a:latin typeface="Arial" panose="020B0604020202020204" pitchFamily="34" charset="0"/>
              <a:cs typeface="Arial" panose="020B0604020202020204" pitchFamily="34" charset="0"/>
            </a:endParaRPr>
          </a:p>
        </p:txBody>
      </p:sp>
      <p:pic>
        <p:nvPicPr>
          <p:cNvPr id="6" name="Picture 5" descr="A person holding a large fish&#10;&#10;Description automatically generated">
            <a:extLst>
              <a:ext uri="{FF2B5EF4-FFF2-40B4-BE49-F238E27FC236}">
                <a16:creationId xmlns:a16="http://schemas.microsoft.com/office/drawing/2014/main" id="{647DFDB3-64F6-6161-5858-B3220F75DA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6868" y="18890813"/>
            <a:ext cx="9271261" cy="13906892"/>
          </a:xfrm>
          <a:prstGeom prst="rect">
            <a:avLst/>
          </a:prstGeom>
        </p:spPr>
      </p:pic>
      <p:sp>
        <p:nvSpPr>
          <p:cNvPr id="2" name="Rectangle 1">
            <a:extLst>
              <a:ext uri="{FF2B5EF4-FFF2-40B4-BE49-F238E27FC236}">
                <a16:creationId xmlns:a16="http://schemas.microsoft.com/office/drawing/2014/main" id="{115F0DB5-0F96-488B-DB77-1A48841A939E}"/>
              </a:ext>
            </a:extLst>
          </p:cNvPr>
          <p:cNvSpPr/>
          <p:nvPr/>
        </p:nvSpPr>
        <p:spPr>
          <a:xfrm>
            <a:off x="1044522" y="0"/>
            <a:ext cx="20199986" cy="2445020"/>
          </a:xfrm>
          <a:prstGeom prst="rect">
            <a:avLst/>
          </a:prstGeom>
          <a:noFill/>
          <a:ln w="1428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61326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E0602F4-77AB-90C2-5C08-0D87B5F869C3}"/>
              </a:ext>
            </a:extLst>
          </p:cNvPr>
          <p:cNvSpPr txBox="1"/>
          <p:nvPr/>
        </p:nvSpPr>
        <p:spPr>
          <a:xfrm>
            <a:off x="13990375" y="18157858"/>
            <a:ext cx="5442746" cy="3170099"/>
          </a:xfrm>
          <a:prstGeom prst="rect">
            <a:avLst/>
          </a:prstGeom>
          <a:solidFill>
            <a:schemeClr val="bg1"/>
          </a:solidFill>
        </p:spPr>
        <p:txBody>
          <a:bodyPr wrap="square" rtlCol="0">
            <a:spAutoFit/>
          </a:bodyPr>
          <a:lstStyle/>
          <a:p>
            <a:r>
              <a:rPr lang="en-CA" sz="4000" dirty="0">
                <a:latin typeface="+mn-lt"/>
              </a:rPr>
              <a:t>Moore, J.W., et al. 2015. Emergent stability in a large free-flowing watershed. Ecology 96: 340-347</a:t>
            </a:r>
          </a:p>
        </p:txBody>
      </p:sp>
      <p:sp>
        <p:nvSpPr>
          <p:cNvPr id="21" name="Rectangle 20">
            <a:extLst>
              <a:ext uri="{FF2B5EF4-FFF2-40B4-BE49-F238E27FC236}">
                <a16:creationId xmlns:a16="http://schemas.microsoft.com/office/drawing/2014/main" id="{FB2E50F1-0B14-ABAF-4494-23EBC0EFD9B9}"/>
              </a:ext>
            </a:extLst>
          </p:cNvPr>
          <p:cNvSpPr/>
          <p:nvPr/>
        </p:nvSpPr>
        <p:spPr>
          <a:xfrm>
            <a:off x="-612836" y="-1333977"/>
            <a:ext cx="24342439" cy="34154113"/>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a:p>
            <a:pPr algn="ctr"/>
            <a:endParaRPr lang="en-CA" dirty="0"/>
          </a:p>
          <a:p>
            <a:pPr algn="ctr"/>
            <a:endParaRPr lang="en-CA" dirty="0"/>
          </a:p>
        </p:txBody>
      </p:sp>
      <p:pic>
        <p:nvPicPr>
          <p:cNvPr id="16" name="Picture 15">
            <a:extLst>
              <a:ext uri="{FF2B5EF4-FFF2-40B4-BE49-F238E27FC236}">
                <a16:creationId xmlns:a16="http://schemas.microsoft.com/office/drawing/2014/main" id="{D4B38DA0-1441-1F95-9E6C-01919ACF745D}"/>
              </a:ext>
            </a:extLst>
          </p:cNvPr>
          <p:cNvPicPr>
            <a:picLocks noChangeAspect="1"/>
          </p:cNvPicPr>
          <p:nvPr/>
        </p:nvPicPr>
        <p:blipFill rotWithShape="1">
          <a:blip r:embed="rId2"/>
          <a:srcRect t="27761"/>
          <a:stretch/>
        </p:blipFill>
        <p:spPr>
          <a:xfrm>
            <a:off x="339881" y="6987890"/>
            <a:ext cx="11218503" cy="5400696"/>
          </a:xfrm>
          <a:prstGeom prst="rect">
            <a:avLst/>
          </a:prstGeom>
          <a:ln w="50800">
            <a:solidFill>
              <a:schemeClr val="bg1"/>
            </a:solidFill>
          </a:ln>
        </p:spPr>
      </p:pic>
      <p:sp>
        <p:nvSpPr>
          <p:cNvPr id="6" name="TextBox 5">
            <a:extLst>
              <a:ext uri="{FF2B5EF4-FFF2-40B4-BE49-F238E27FC236}">
                <a16:creationId xmlns:a16="http://schemas.microsoft.com/office/drawing/2014/main" id="{36A9673B-EE44-A628-6F09-5712C6A2F5F5}"/>
              </a:ext>
            </a:extLst>
          </p:cNvPr>
          <p:cNvSpPr txBox="1"/>
          <p:nvPr/>
        </p:nvSpPr>
        <p:spPr>
          <a:xfrm>
            <a:off x="339880" y="12737419"/>
            <a:ext cx="11218503" cy="17035497"/>
          </a:xfrm>
          <a:prstGeom prst="rect">
            <a:avLst/>
          </a:prstGeom>
          <a:noFill/>
          <a:ln w="63500">
            <a:solidFill>
              <a:schemeClr val="bg1"/>
            </a:solidFill>
          </a:ln>
        </p:spPr>
        <p:txBody>
          <a:bodyPr wrap="square">
            <a:spAutoFit/>
          </a:bodyPr>
          <a:lstStyle/>
          <a:p>
            <a:pPr marL="0" marR="0">
              <a:lnSpc>
                <a:spcPct val="107000"/>
              </a:lnSpc>
              <a:spcBef>
                <a:spcPts val="0"/>
              </a:spcBef>
              <a:spcAft>
                <a:spcPts val="800"/>
              </a:spcAft>
            </a:pPr>
            <a:r>
              <a:rPr lang="en-US" sz="5400" u="sng"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Spatial </a:t>
            </a:r>
          </a:p>
          <a:p>
            <a:pPr marL="0" marR="0">
              <a:lnSpc>
                <a:spcPct val="107000"/>
              </a:lnSpc>
              <a:spcBef>
                <a:spcPts val="0"/>
              </a:spcBef>
              <a:spcAft>
                <a:spcPts val="800"/>
              </a:spcAft>
            </a:pPr>
            <a:endParaRPr lang="en-CA" sz="3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571500" indent="-571500">
              <a:lnSpc>
                <a:spcPct val="107000"/>
              </a:lnSpc>
              <a:buFont typeface="Arial" panose="020B0604020202020204" pitchFamily="34" charset="0"/>
              <a:buChar char="•"/>
            </a:pPr>
            <a:endParaRPr lang="en-US" sz="4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571500" indent="-571500">
              <a:lnSpc>
                <a:spcPct val="107000"/>
              </a:lnSpc>
              <a:buFont typeface="Arial" panose="020B0604020202020204" pitchFamily="34" charset="0"/>
              <a:buChar char="•"/>
            </a:pPr>
            <a:endParaRPr lang="en-US" sz="40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571500" indent="-571500">
              <a:lnSpc>
                <a:spcPct val="107000"/>
              </a:lnSpc>
              <a:buFont typeface="Arial" panose="020B0604020202020204" pitchFamily="34" charset="0"/>
              <a:buChar char="•"/>
            </a:pPr>
            <a:endParaRPr lang="en-US" sz="4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571500" indent="-571500">
              <a:lnSpc>
                <a:spcPct val="107000"/>
              </a:lnSpc>
              <a:buFont typeface="Arial" panose="020B0604020202020204" pitchFamily="34" charset="0"/>
              <a:buChar char="•"/>
            </a:pPr>
            <a:endParaRPr lang="en-US" sz="40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571500" indent="-571500">
              <a:lnSpc>
                <a:spcPct val="107000"/>
              </a:lnSpc>
              <a:buFont typeface="Arial" panose="020B0604020202020204" pitchFamily="34" charset="0"/>
              <a:buChar char="•"/>
            </a:pPr>
            <a:endParaRPr lang="en-US" sz="4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571500" indent="-571500">
              <a:lnSpc>
                <a:spcPct val="107000"/>
              </a:lnSpc>
              <a:buFont typeface="Arial" panose="020B0604020202020204" pitchFamily="34" charset="0"/>
              <a:buChar char="•"/>
            </a:pPr>
            <a:endParaRPr lang="en-US" sz="40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571500" indent="-571500">
              <a:lnSpc>
                <a:spcPct val="107000"/>
              </a:lnSpc>
              <a:buFont typeface="Arial" panose="020B0604020202020204" pitchFamily="34" charset="0"/>
              <a:buChar char="•"/>
            </a:pPr>
            <a:endParaRPr lang="en-US" sz="4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571500" indent="-571500">
              <a:lnSpc>
                <a:spcPct val="107000"/>
              </a:lnSpc>
              <a:buFont typeface="Arial" panose="020B0604020202020204" pitchFamily="34" charset="0"/>
              <a:buChar char="•"/>
            </a:pPr>
            <a:endParaRPr lang="en-US" sz="40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571500" indent="-571500">
              <a:lnSpc>
                <a:spcPct val="107000"/>
              </a:lnSpc>
              <a:buFont typeface="Arial" panose="020B0604020202020204" pitchFamily="34" charset="0"/>
              <a:buChar char="•"/>
            </a:pPr>
            <a:endParaRPr lang="en-US" sz="4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571500" indent="-571500">
              <a:lnSpc>
                <a:spcPct val="107000"/>
              </a:lnSpc>
              <a:buFont typeface="Arial" panose="020B0604020202020204" pitchFamily="34" charset="0"/>
              <a:buChar char="•"/>
            </a:pPr>
            <a:r>
              <a:rPr lang="en-US" sz="4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Fraser Chinook rear throughout the watershed, including non-natal habitats, and within estuaries and marine habitats</a:t>
            </a:r>
          </a:p>
          <a:p>
            <a:pPr marL="342900" indent="-342900">
              <a:lnSpc>
                <a:spcPct val="107000"/>
              </a:lnSpc>
              <a:buFont typeface="Symbol" panose="05050102010706020507" pitchFamily="18" charset="2"/>
              <a:buChar char=""/>
            </a:pPr>
            <a:endParaRPr lang="en-CA" sz="4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endParaRPr lang="en-CA" sz="40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endParaRPr lang="en-CA" sz="4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n-CA" sz="4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571500" indent="-571500">
              <a:lnSpc>
                <a:spcPct val="107000"/>
              </a:lnSpc>
              <a:buFont typeface="Arial" panose="020B0604020202020204" pitchFamily="34" charset="0"/>
              <a:buChar char="•"/>
            </a:pPr>
            <a:endParaRPr lang="en-US" sz="4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571500" indent="-571500">
              <a:lnSpc>
                <a:spcPct val="107000"/>
              </a:lnSpc>
              <a:buFont typeface="Arial" panose="020B0604020202020204" pitchFamily="34" charset="0"/>
              <a:buChar char="•"/>
            </a:pPr>
            <a:endParaRPr lang="en-US" sz="40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571500" indent="-571500">
              <a:lnSpc>
                <a:spcPct val="107000"/>
              </a:lnSpc>
              <a:buFont typeface="Arial" panose="020B0604020202020204" pitchFamily="34" charset="0"/>
              <a:buChar char="•"/>
            </a:pPr>
            <a:endParaRPr lang="en-US" sz="4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571500" indent="-571500">
              <a:lnSpc>
                <a:spcPct val="107000"/>
              </a:lnSpc>
              <a:buFont typeface="Arial" panose="020B0604020202020204" pitchFamily="34" charset="0"/>
              <a:buChar char="•"/>
            </a:pPr>
            <a:r>
              <a:rPr lang="en-US" sz="4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Freshwater migration environments, and access to critical rearing habitats have in many cases been seriously degraded.</a:t>
            </a:r>
          </a:p>
          <a:p>
            <a:pPr marL="571500" indent="-571500">
              <a:lnSpc>
                <a:spcPct val="107000"/>
              </a:lnSpc>
              <a:buFont typeface="Arial" panose="020B0604020202020204" pitchFamily="34" charset="0"/>
              <a:buChar char="•"/>
            </a:pPr>
            <a:endParaRPr lang="en-US" sz="40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628650" lvl="1" indent="-171450">
              <a:lnSpc>
                <a:spcPct val="107000"/>
              </a:lnSpc>
              <a:spcAft>
                <a:spcPts val="800"/>
              </a:spcAft>
              <a:buFont typeface="Arial" panose="020B0604020202020204" pitchFamily="34" charset="0"/>
              <a:buChar char="•"/>
            </a:pPr>
            <a:endParaRPr lang="en-CA"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0" name="Picture 29" descr="A map of a blue and white land&#10;&#10;Description automatically generated">
            <a:extLst>
              <a:ext uri="{FF2B5EF4-FFF2-40B4-BE49-F238E27FC236}">
                <a16:creationId xmlns:a16="http://schemas.microsoft.com/office/drawing/2014/main" id="{5B0A9270-DD26-B6FC-8A07-DD257D0203E8}"/>
              </a:ext>
            </a:extLst>
          </p:cNvPr>
          <p:cNvPicPr>
            <a:picLocks noChangeAspect="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11866489" y="14731698"/>
            <a:ext cx="10332401" cy="11473528"/>
          </a:xfrm>
          <a:prstGeom prst="rect">
            <a:avLst/>
          </a:prstGeom>
          <a:noFill/>
          <a:ln>
            <a:noFill/>
          </a:ln>
        </p:spPr>
      </p:pic>
      <p:pic>
        <p:nvPicPr>
          <p:cNvPr id="35" name="Picture 34" descr="A fish drinking from straws in a glass&#10;&#10;Description automatically generated">
            <a:extLst>
              <a:ext uri="{FF2B5EF4-FFF2-40B4-BE49-F238E27FC236}">
                <a16:creationId xmlns:a16="http://schemas.microsoft.com/office/drawing/2014/main" id="{9F51BFA4-045F-645E-1932-6D0FDA905B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0683" y="22383750"/>
            <a:ext cx="4335349" cy="3821476"/>
          </a:xfrm>
          <a:prstGeom prst="rect">
            <a:avLst/>
          </a:prstGeom>
        </p:spPr>
      </p:pic>
      <p:sp>
        <p:nvSpPr>
          <p:cNvPr id="14" name="TextBox 13">
            <a:extLst>
              <a:ext uri="{FF2B5EF4-FFF2-40B4-BE49-F238E27FC236}">
                <a16:creationId xmlns:a16="http://schemas.microsoft.com/office/drawing/2014/main" id="{4CEF7663-CCF8-8E89-509B-3573402A8F75}"/>
              </a:ext>
            </a:extLst>
          </p:cNvPr>
          <p:cNvSpPr txBox="1"/>
          <p:nvPr/>
        </p:nvSpPr>
        <p:spPr>
          <a:xfrm>
            <a:off x="13232846" y="14900082"/>
            <a:ext cx="8742207" cy="2308324"/>
          </a:xfrm>
          <a:prstGeom prst="rect">
            <a:avLst/>
          </a:prstGeom>
          <a:noFill/>
        </p:spPr>
        <p:txBody>
          <a:bodyPr wrap="square" rtlCol="0">
            <a:spAutoFit/>
          </a:bodyPr>
          <a:lstStyle/>
          <a:p>
            <a:pPr algn="r"/>
            <a:r>
              <a:rPr lang="en-CA" sz="4800" dirty="0"/>
              <a:t>“Think like a watershed”. River system stability is linked to biodiversity. </a:t>
            </a:r>
          </a:p>
        </p:txBody>
      </p:sp>
      <p:sp>
        <p:nvSpPr>
          <p:cNvPr id="15" name="TextBox 14">
            <a:extLst>
              <a:ext uri="{FF2B5EF4-FFF2-40B4-BE49-F238E27FC236}">
                <a16:creationId xmlns:a16="http://schemas.microsoft.com/office/drawing/2014/main" id="{E2280DAC-3E2F-EC38-516F-C43CAE1F4C0C}"/>
              </a:ext>
            </a:extLst>
          </p:cNvPr>
          <p:cNvSpPr txBox="1"/>
          <p:nvPr/>
        </p:nvSpPr>
        <p:spPr>
          <a:xfrm>
            <a:off x="12031182" y="26373610"/>
            <a:ext cx="10332401" cy="4093428"/>
          </a:xfrm>
          <a:prstGeom prst="rect">
            <a:avLst/>
          </a:prstGeom>
          <a:solidFill>
            <a:srgbClr val="C00000"/>
          </a:solidFill>
        </p:spPr>
        <p:txBody>
          <a:bodyPr wrap="square" rtlCol="0">
            <a:spAutoFit/>
          </a:bodyPr>
          <a:lstStyle/>
          <a:p>
            <a:pPr marL="342900" marR="0" lvl="0" indent="-342900" fontAlgn="base">
              <a:spcBef>
                <a:spcPts val="0"/>
              </a:spcBef>
              <a:spcAft>
                <a:spcPts val="0"/>
              </a:spcAft>
              <a:buFont typeface="Arial" panose="020B0604020202020204" pitchFamily="34" charset="0"/>
              <a:buChar char="•"/>
              <a:tabLst>
                <a:tab pos="457200" algn="l"/>
              </a:tabLst>
            </a:pPr>
            <a:r>
              <a:rPr lang="en-CA" sz="4000"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Need to manage the whole as well as the pieces</a:t>
            </a:r>
          </a:p>
          <a:p>
            <a:pPr marR="0" lvl="0" fontAlgn="base">
              <a:spcBef>
                <a:spcPts val="0"/>
              </a:spcBef>
              <a:spcAft>
                <a:spcPts val="0"/>
              </a:spcAft>
              <a:tabLst>
                <a:tab pos="457200" algn="l"/>
              </a:tabLst>
            </a:pPr>
            <a:endParaRPr lang="en-CA"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L="342900" marR="0" lvl="0" indent="-342900" fontAlgn="base">
              <a:spcBef>
                <a:spcPts val="0"/>
              </a:spcBef>
              <a:spcAft>
                <a:spcPts val="0"/>
              </a:spcAft>
              <a:buFont typeface="Arial" panose="020B0604020202020204" pitchFamily="34" charset="0"/>
              <a:buChar char="•"/>
              <a:tabLst>
                <a:tab pos="457200" algn="l"/>
              </a:tabLst>
            </a:pPr>
            <a:r>
              <a:rPr lang="en-CA" sz="4000"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Local decisions made for land and water and salmon management affect river stability</a:t>
            </a:r>
          </a:p>
          <a:p>
            <a:pPr marL="342900" marR="0" lvl="0" indent="-342900" fontAlgn="base">
              <a:spcBef>
                <a:spcPts val="0"/>
              </a:spcBef>
              <a:spcAft>
                <a:spcPts val="0"/>
              </a:spcAft>
              <a:buFont typeface="Arial" panose="020B0604020202020204" pitchFamily="34" charset="0"/>
              <a:buChar char="•"/>
              <a:tabLst>
                <a:tab pos="457200" algn="l"/>
              </a:tabLst>
            </a:pPr>
            <a:endParaRPr lang="en-CA"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TextBox 2">
            <a:extLst>
              <a:ext uri="{FF2B5EF4-FFF2-40B4-BE49-F238E27FC236}">
                <a16:creationId xmlns:a16="http://schemas.microsoft.com/office/drawing/2014/main" id="{9A4BE9CA-DC12-49A0-F679-8CCF405B9D25}"/>
              </a:ext>
            </a:extLst>
          </p:cNvPr>
          <p:cNvSpPr txBox="1"/>
          <p:nvPr/>
        </p:nvSpPr>
        <p:spPr>
          <a:xfrm>
            <a:off x="11866489" y="6907968"/>
            <a:ext cx="9995995" cy="7651325"/>
          </a:xfrm>
          <a:prstGeom prst="rect">
            <a:avLst/>
          </a:prstGeom>
          <a:solidFill>
            <a:srgbClr val="C00000"/>
          </a:solidFill>
        </p:spPr>
        <p:txBody>
          <a:bodyPr wrap="square" rtlCol="0">
            <a:spAutoFit/>
          </a:bodyPr>
          <a:lstStyle/>
          <a:p>
            <a:pPr marL="0" marR="0">
              <a:lnSpc>
                <a:spcPct val="115000"/>
              </a:lnSpc>
              <a:spcBef>
                <a:spcPts val="0"/>
              </a:spcBef>
              <a:spcAft>
                <a:spcPts val="0"/>
              </a:spcAft>
            </a:pPr>
            <a:r>
              <a:rPr lang="en-CA" sz="4800" u="sng" dirty="0">
                <a:solidFill>
                  <a:schemeClr val="bg1"/>
                </a:solidFill>
                <a:effectLst/>
                <a:latin typeface="Arial" panose="020B0604020202020204" pitchFamily="34" charset="0"/>
                <a:ea typeface="Calibri" panose="020F0502020204030204" pitchFamily="34" charset="0"/>
              </a:rPr>
              <a:t>Temporal: Are you suffering from shifting baseline syndrome? </a:t>
            </a:r>
          </a:p>
          <a:p>
            <a:pPr marL="0" marR="0">
              <a:lnSpc>
                <a:spcPct val="115000"/>
              </a:lnSpc>
              <a:spcBef>
                <a:spcPts val="0"/>
              </a:spcBef>
              <a:spcAft>
                <a:spcPts val="0"/>
              </a:spcAft>
            </a:pPr>
            <a:endParaRPr lang="en-CA" sz="3200" i="1" dirty="0">
              <a:solidFill>
                <a:schemeClr val="bg1"/>
              </a:solidFill>
              <a:latin typeface="Arial" panose="020B0604020202020204" pitchFamily="34" charset="0"/>
              <a:ea typeface="Calibri" panose="020F0502020204030204" pitchFamily="34" charset="0"/>
            </a:endParaRPr>
          </a:p>
          <a:p>
            <a:pPr marL="0" marR="0">
              <a:lnSpc>
                <a:spcPct val="115000"/>
              </a:lnSpc>
              <a:spcBef>
                <a:spcPts val="0"/>
              </a:spcBef>
              <a:spcAft>
                <a:spcPts val="0"/>
              </a:spcAft>
            </a:pPr>
            <a:r>
              <a:rPr lang="en-CA" sz="4000" dirty="0">
                <a:solidFill>
                  <a:schemeClr val="bg1"/>
                </a:solidFill>
                <a:effectLst/>
                <a:latin typeface="Arial" panose="020B0604020202020204" pitchFamily="34" charset="0"/>
                <a:ea typeface="Calibri" panose="020F0502020204030204" pitchFamily="34" charset="0"/>
              </a:rPr>
              <a:t>A shifting baseline is a type of change to how a system is measured, usually against previous reference points. </a:t>
            </a:r>
          </a:p>
          <a:p>
            <a:pPr marL="0" marR="0">
              <a:lnSpc>
                <a:spcPct val="115000"/>
              </a:lnSpc>
              <a:spcBef>
                <a:spcPts val="0"/>
              </a:spcBef>
              <a:spcAft>
                <a:spcPts val="0"/>
              </a:spcAft>
            </a:pPr>
            <a:endParaRPr lang="en-CA" sz="3200" i="1"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l"/>
            <a:r>
              <a:rPr lang="en-CA"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CA" sz="4000" dirty="0">
                <a:solidFill>
                  <a:schemeClr val="bg1"/>
                </a:solidFill>
                <a:latin typeface="Arial" panose="020B0604020202020204" pitchFamily="34" charset="0"/>
                <a:ea typeface="Calibri" panose="020F0502020204030204" pitchFamily="34" charset="0"/>
                <a:cs typeface="Arial" panose="020B0604020202020204" pitchFamily="34" charset="0"/>
              </a:rPr>
              <a:t>Are </a:t>
            </a:r>
            <a:r>
              <a:rPr lang="en-CA"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Chinook </a:t>
            </a:r>
            <a:r>
              <a:rPr lang="en-US" sz="4000" b="0" i="0" u="none" strike="noStrike" baseline="0" dirty="0">
                <a:solidFill>
                  <a:schemeClr val="bg1"/>
                </a:solidFill>
                <a:latin typeface="Arial" panose="020B0604020202020204" pitchFamily="34" charset="0"/>
                <a:cs typeface="Arial" panose="020B0604020202020204" pitchFamily="34" charset="0"/>
              </a:rPr>
              <a:t>rebuilding targets based on the salmon population 2,000 years ago? the year 1492?, 1912-1914 (aka Hell’s Gate), 1960? </a:t>
            </a:r>
            <a:r>
              <a:rPr lang="en-CA" sz="4000" b="0" i="0" u="none" strike="noStrike" baseline="0" dirty="0">
                <a:solidFill>
                  <a:schemeClr val="bg1"/>
                </a:solidFill>
                <a:latin typeface="Arial" panose="020B0604020202020204" pitchFamily="34" charset="0"/>
                <a:cs typeface="Arial" panose="020B0604020202020204" pitchFamily="34" charset="0"/>
              </a:rPr>
              <a:t>last year?</a:t>
            </a:r>
            <a:endParaRPr lang="en-CA" sz="4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7E1CA27E-ABFB-891F-1F24-635DC15C4329}"/>
              </a:ext>
            </a:extLst>
          </p:cNvPr>
          <p:cNvSpPr txBox="1"/>
          <p:nvPr/>
        </p:nvSpPr>
        <p:spPr>
          <a:xfrm>
            <a:off x="-225139" y="-1333977"/>
            <a:ext cx="24183256" cy="3400931"/>
          </a:xfrm>
          <a:prstGeom prst="rect">
            <a:avLst/>
          </a:prstGeom>
          <a:solidFill>
            <a:srgbClr val="C00000"/>
          </a:solidFill>
        </p:spPr>
        <p:txBody>
          <a:bodyPr wrap="square" rtlCol="0">
            <a:spAutoFit/>
          </a:bodyPr>
          <a:lstStyle/>
          <a:p>
            <a:pPr algn="ctr"/>
            <a:endParaRPr lang="en-CA" sz="800" dirty="0">
              <a:solidFill>
                <a:schemeClr val="bg1"/>
              </a:solidFill>
            </a:endParaRPr>
          </a:p>
          <a:p>
            <a:pPr algn="ctr">
              <a:spcBef>
                <a:spcPts val="1800"/>
              </a:spcBef>
            </a:pPr>
            <a:endParaRPr lang="en-CA" sz="2000" dirty="0">
              <a:solidFill>
                <a:schemeClr val="bg1"/>
              </a:solidFill>
            </a:endParaRPr>
          </a:p>
          <a:p>
            <a:pPr algn="ctr">
              <a:spcAft>
                <a:spcPts val="600"/>
              </a:spcAft>
            </a:pPr>
            <a:endParaRPr lang="en-CA" sz="4000" dirty="0">
              <a:solidFill>
                <a:schemeClr val="bg1"/>
              </a:solidFill>
              <a:latin typeface="Arial" panose="020B0604020202020204" pitchFamily="34" charset="0"/>
              <a:cs typeface="Arial" panose="020B0604020202020204" pitchFamily="34" charset="0"/>
            </a:endParaRPr>
          </a:p>
          <a:p>
            <a:pPr algn="ctr">
              <a:spcAft>
                <a:spcPts val="1800"/>
              </a:spcAft>
            </a:pPr>
            <a:r>
              <a:rPr lang="en-CA" sz="7200" dirty="0">
                <a:solidFill>
                  <a:schemeClr val="bg1"/>
                </a:solidFill>
                <a:latin typeface="Arial" panose="020B0604020202020204" pitchFamily="34" charset="0"/>
                <a:cs typeface="Arial" panose="020B0604020202020204" pitchFamily="34" charset="0"/>
              </a:rPr>
              <a:t>Boundaries</a:t>
            </a:r>
          </a:p>
          <a:p>
            <a:pPr algn="ctr"/>
            <a:endParaRPr lang="en-CA" sz="4000" dirty="0">
              <a:solidFill>
                <a:schemeClr val="bg1"/>
              </a:solidFill>
              <a:latin typeface="Arial" panose="020B0604020202020204" pitchFamily="34" charset="0"/>
              <a:cs typeface="Arial" panose="020B0604020202020204" pitchFamily="34" charset="0"/>
            </a:endParaRPr>
          </a:p>
        </p:txBody>
      </p:sp>
      <p:pic>
        <p:nvPicPr>
          <p:cNvPr id="8" name="Picture 2" descr="http://www.bced.gov.bc.ca/abed/images/map3.jpg">
            <a:extLst>
              <a:ext uri="{FF2B5EF4-FFF2-40B4-BE49-F238E27FC236}">
                <a16:creationId xmlns:a16="http://schemas.microsoft.com/office/drawing/2014/main" id="{19B24DDD-5B73-EBE5-62AF-2D47D4B47CF4}"/>
              </a:ext>
            </a:extLst>
          </p:cNvPr>
          <p:cNvPicPr>
            <a:picLocks noChangeAspect="1" noChangeArrowheads="1"/>
          </p:cNvPicPr>
          <p:nvPr/>
        </p:nvPicPr>
        <p:blipFill>
          <a:blip r:embed="rId6" cstate="print"/>
          <a:srcRect/>
          <a:stretch>
            <a:fillRect/>
          </a:stretch>
        </p:blipFill>
        <p:spPr bwMode="auto">
          <a:xfrm>
            <a:off x="340455" y="1346577"/>
            <a:ext cx="5638448" cy="5385692"/>
          </a:xfrm>
          <a:prstGeom prst="rect">
            <a:avLst/>
          </a:prstGeom>
          <a:noFill/>
        </p:spPr>
      </p:pic>
      <p:pic>
        <p:nvPicPr>
          <p:cNvPr id="4" name="Picture 2" descr="Fraser Watershed Map">
            <a:extLst>
              <a:ext uri="{FF2B5EF4-FFF2-40B4-BE49-F238E27FC236}">
                <a16:creationId xmlns:a16="http://schemas.microsoft.com/office/drawing/2014/main" id="{58F10329-20BF-259A-4B86-64342BFA652C}"/>
              </a:ext>
            </a:extLst>
          </p:cNvPr>
          <p:cNvPicPr>
            <a:picLocks noChangeAspect="1" noChangeArrowheads="1"/>
          </p:cNvPicPr>
          <p:nvPr/>
        </p:nvPicPr>
        <p:blipFill rotWithShape="1">
          <a:blip r:embed="rId7" cstate="print"/>
          <a:srcRect l="4919" r="21072"/>
          <a:stretch/>
        </p:blipFill>
        <p:spPr bwMode="auto">
          <a:xfrm>
            <a:off x="6268358" y="1349184"/>
            <a:ext cx="5290025" cy="5289873"/>
          </a:xfrm>
          <a:prstGeom prst="rect">
            <a:avLst/>
          </a:prstGeom>
          <a:noFill/>
          <a:ln w="9525">
            <a:solidFill>
              <a:schemeClr val="tx1"/>
            </a:solidFill>
            <a:miter lim="800000"/>
            <a:headEnd/>
            <a:tailEnd/>
          </a:ln>
        </p:spPr>
      </p:pic>
      <p:pic>
        <p:nvPicPr>
          <p:cNvPr id="5" name="Picture 2" descr="C:\Users\dave\Documents\FraserBasinMap.gif">
            <a:extLst>
              <a:ext uri="{FF2B5EF4-FFF2-40B4-BE49-F238E27FC236}">
                <a16:creationId xmlns:a16="http://schemas.microsoft.com/office/drawing/2014/main" id="{03BA2A44-9A6E-1F2B-3E5E-71376CFFFD93}"/>
              </a:ext>
            </a:extLst>
          </p:cNvPr>
          <p:cNvPicPr>
            <a:picLocks noChangeAspect="1" noChangeArrowheads="1"/>
          </p:cNvPicPr>
          <p:nvPr/>
        </p:nvPicPr>
        <p:blipFill rotWithShape="1">
          <a:blip r:embed="rId8" cstate="print"/>
          <a:srcRect b="5165"/>
          <a:stretch/>
        </p:blipFill>
        <p:spPr bwMode="auto">
          <a:xfrm>
            <a:off x="11847838" y="1346577"/>
            <a:ext cx="4919762" cy="5289873"/>
          </a:xfrm>
          <a:prstGeom prst="rect">
            <a:avLst/>
          </a:prstGeom>
          <a:noFill/>
          <a:ln w="19050">
            <a:solidFill>
              <a:schemeClr val="tx1"/>
            </a:solidFill>
          </a:ln>
        </p:spPr>
      </p:pic>
      <p:pic>
        <p:nvPicPr>
          <p:cNvPr id="7" name="Picture 2" descr="Fraser Basin Map - Click to close window">
            <a:extLst>
              <a:ext uri="{FF2B5EF4-FFF2-40B4-BE49-F238E27FC236}">
                <a16:creationId xmlns:a16="http://schemas.microsoft.com/office/drawing/2014/main" id="{44C735FC-54FE-1CE9-0CB1-6316F60A1E29}"/>
              </a:ext>
            </a:extLst>
          </p:cNvPr>
          <p:cNvPicPr>
            <a:picLocks noChangeAspect="1" noChangeArrowheads="1"/>
          </p:cNvPicPr>
          <p:nvPr/>
        </p:nvPicPr>
        <p:blipFill rotWithShape="1">
          <a:blip r:embed="rId9" cstate="print"/>
          <a:srcRect t="-1" b="-5180"/>
          <a:stretch/>
        </p:blipFill>
        <p:spPr bwMode="auto">
          <a:xfrm>
            <a:off x="16961448" y="1268671"/>
            <a:ext cx="5013605" cy="5719219"/>
          </a:xfrm>
          <a:prstGeom prst="rect">
            <a:avLst/>
          </a:prstGeom>
          <a:noFill/>
          <a:ln w="19050">
            <a:noFill/>
          </a:ln>
        </p:spPr>
      </p:pic>
      <p:pic>
        <p:nvPicPr>
          <p:cNvPr id="9" name="Picture 8">
            <a:extLst>
              <a:ext uri="{FF2B5EF4-FFF2-40B4-BE49-F238E27FC236}">
                <a16:creationId xmlns:a16="http://schemas.microsoft.com/office/drawing/2014/main" id="{FF43AA95-DE32-6935-6D8F-99AFA8F36803}"/>
              </a:ext>
            </a:extLst>
          </p:cNvPr>
          <p:cNvPicPr>
            <a:picLocks noChangeAspect="1"/>
          </p:cNvPicPr>
          <p:nvPr/>
        </p:nvPicPr>
        <p:blipFill>
          <a:blip r:embed="rId10" cstate="print"/>
          <a:srcRect/>
          <a:stretch>
            <a:fillRect/>
          </a:stretch>
        </p:blipFill>
        <p:spPr bwMode="auto">
          <a:xfrm>
            <a:off x="2892723" y="13237660"/>
            <a:ext cx="7864756" cy="6688640"/>
          </a:xfrm>
          <a:prstGeom prst="rect">
            <a:avLst/>
          </a:prstGeom>
          <a:noFill/>
          <a:ln w="9525">
            <a:noFill/>
            <a:miter lim="800000"/>
            <a:headEnd/>
            <a:tailEnd/>
          </a:ln>
        </p:spPr>
      </p:pic>
    </p:spTree>
    <p:extLst>
      <p:ext uri="{BB962C8B-B14F-4D97-AF65-F5344CB8AC3E}">
        <p14:creationId xmlns:p14="http://schemas.microsoft.com/office/powerpoint/2010/main" val="2234885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54FCA9-54C6-650D-1D2A-0E4FF7452ECD}"/>
              </a:ext>
            </a:extLst>
          </p:cNvPr>
          <p:cNvSpPr txBox="1"/>
          <p:nvPr/>
        </p:nvSpPr>
        <p:spPr>
          <a:xfrm>
            <a:off x="-23224" y="-419100"/>
            <a:ext cx="22121223" cy="1692771"/>
          </a:xfrm>
          <a:prstGeom prst="rect">
            <a:avLst/>
          </a:prstGeom>
          <a:solidFill>
            <a:srgbClr val="002060"/>
          </a:solidFill>
        </p:spPr>
        <p:txBody>
          <a:bodyPr wrap="square" rtlCol="0">
            <a:spAutoFit/>
          </a:bodyPr>
          <a:lstStyle/>
          <a:p>
            <a:pPr algn="ctr"/>
            <a:endParaRPr lang="en-CA" sz="800" dirty="0">
              <a:solidFill>
                <a:schemeClr val="bg1"/>
              </a:solidFill>
            </a:endParaRPr>
          </a:p>
          <a:p>
            <a:pPr algn="ctr"/>
            <a:endParaRPr lang="en-CA" sz="2400" dirty="0">
              <a:solidFill>
                <a:schemeClr val="bg1"/>
              </a:solidFill>
              <a:latin typeface="Arial" panose="020B0604020202020204" pitchFamily="34" charset="0"/>
              <a:cs typeface="Arial" panose="020B0604020202020204" pitchFamily="34" charset="0"/>
            </a:endParaRPr>
          </a:p>
          <a:p>
            <a:pPr algn="ctr"/>
            <a:r>
              <a:rPr lang="en-CA" sz="7200" dirty="0">
                <a:solidFill>
                  <a:schemeClr val="bg1"/>
                </a:solidFill>
                <a:latin typeface="Arial" panose="020B0604020202020204" pitchFamily="34" charset="0"/>
                <a:cs typeface="Arial" panose="020B0604020202020204" pitchFamily="34" charset="0"/>
              </a:rPr>
              <a:t>Indigenous Knowledge</a:t>
            </a:r>
            <a:endParaRPr lang="en-CA" sz="2000"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EE54FE9-25DD-6EEF-5CB2-B7C30DD94BA6}"/>
              </a:ext>
            </a:extLst>
          </p:cNvPr>
          <p:cNvPicPr>
            <a:picLocks noChangeAspect="1"/>
          </p:cNvPicPr>
          <p:nvPr/>
        </p:nvPicPr>
        <p:blipFill rotWithShape="1">
          <a:blip r:embed="rId2">
            <a:extLst>
              <a:ext uri="{28A0092B-C50C-407E-A947-70E740481C1C}">
                <a14:useLocalDpi xmlns:a14="http://schemas.microsoft.com/office/drawing/2010/main" val="0"/>
              </a:ext>
            </a:extLst>
          </a:blip>
          <a:srcRect l="2705" t="3496" r="2270" b="4448"/>
          <a:stretch/>
        </p:blipFill>
        <p:spPr bwMode="auto">
          <a:xfrm>
            <a:off x="346063" y="1513610"/>
            <a:ext cx="11861845" cy="7853477"/>
          </a:xfrm>
          <a:prstGeom prst="rect">
            <a:avLst/>
          </a:prstGeom>
          <a:noFill/>
          <a:ln>
            <a:noFill/>
          </a:ln>
        </p:spPr>
      </p:pic>
      <p:sp>
        <p:nvSpPr>
          <p:cNvPr id="5" name="TextBox 4">
            <a:extLst>
              <a:ext uri="{FF2B5EF4-FFF2-40B4-BE49-F238E27FC236}">
                <a16:creationId xmlns:a16="http://schemas.microsoft.com/office/drawing/2014/main" id="{13B1D140-2F0B-C6FB-A1B9-3CED32B2A6EE}"/>
              </a:ext>
            </a:extLst>
          </p:cNvPr>
          <p:cNvSpPr txBox="1"/>
          <p:nvPr/>
        </p:nvSpPr>
        <p:spPr>
          <a:xfrm>
            <a:off x="12644390" y="1514936"/>
            <a:ext cx="8763977" cy="6863417"/>
          </a:xfrm>
          <a:prstGeom prst="rect">
            <a:avLst/>
          </a:prstGeom>
          <a:noFill/>
          <a:ln w="50800">
            <a:solidFill>
              <a:schemeClr val="bg1"/>
            </a:solidFill>
          </a:ln>
        </p:spPr>
        <p:txBody>
          <a:bodyPr wrap="square" rtlCol="0">
            <a:spAutoFit/>
          </a:bodyPr>
          <a:lstStyle/>
          <a:p>
            <a:pPr>
              <a:spcBef>
                <a:spcPts val="1200"/>
              </a:spcBef>
              <a:spcAft>
                <a:spcPts val="1200"/>
              </a:spcAft>
            </a:pPr>
            <a:r>
              <a:rPr lang="en-CA" sz="4400" dirty="0">
                <a:solidFill>
                  <a:srgbClr val="FFFFFF"/>
                </a:solidFill>
                <a:effectLst/>
                <a:latin typeface="Arial" panose="020B0604020202020204" pitchFamily="34" charset="0"/>
                <a:ea typeface="Calibri" panose="020F0502020204030204" pitchFamily="34" charset="0"/>
              </a:rPr>
              <a:t>Salmon are the focus of numerous songs, dances and legends and serve as a staple item at ceremonies and other important events. Traditionally, First Salmon ceremonies occurred in April-May following the start of the Chinook run. These fish are considered to be a form of medicine and are provided preferentially to Elders. </a:t>
            </a:r>
          </a:p>
        </p:txBody>
      </p:sp>
      <p:pic>
        <p:nvPicPr>
          <p:cNvPr id="9" name="Picture 8">
            <a:extLst>
              <a:ext uri="{FF2B5EF4-FFF2-40B4-BE49-F238E27FC236}">
                <a16:creationId xmlns:a16="http://schemas.microsoft.com/office/drawing/2014/main" id="{02A144C2-CB6B-A381-301A-3C10066EE0CF}"/>
              </a:ext>
            </a:extLst>
          </p:cNvPr>
          <p:cNvPicPr>
            <a:picLocks noChangeAspect="1"/>
          </p:cNvPicPr>
          <p:nvPr/>
        </p:nvPicPr>
        <p:blipFill>
          <a:blip r:embed="rId3" cstate="print"/>
          <a:srcRect/>
          <a:stretch>
            <a:fillRect/>
          </a:stretch>
        </p:blipFill>
        <p:spPr bwMode="auto">
          <a:xfrm>
            <a:off x="12701889" y="8727141"/>
            <a:ext cx="8763977" cy="6565181"/>
          </a:xfrm>
          <a:prstGeom prst="rect">
            <a:avLst/>
          </a:prstGeom>
          <a:noFill/>
          <a:ln w="9525">
            <a:noFill/>
            <a:miter lim="800000"/>
            <a:headEnd/>
            <a:tailEnd/>
          </a:ln>
        </p:spPr>
      </p:pic>
      <p:pic>
        <p:nvPicPr>
          <p:cNvPr id="1026" name="4DAD121E-BB30-401C-BF22-F476FD2E39F9" descr="IMG_3145.jpg">
            <a:extLst>
              <a:ext uri="{FF2B5EF4-FFF2-40B4-BE49-F238E27FC236}">
                <a16:creationId xmlns:a16="http://schemas.microsoft.com/office/drawing/2014/main" id="{79EE61A8-8973-415A-B298-6341F3E92A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05235" y="15470227"/>
            <a:ext cx="5917773" cy="4862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4BFD891C-198D-4EF1-96FC-DBEF806094DD" descr="IMG_2368.jpg">
            <a:extLst>
              <a:ext uri="{FF2B5EF4-FFF2-40B4-BE49-F238E27FC236}">
                <a16:creationId xmlns:a16="http://schemas.microsoft.com/office/drawing/2014/main" id="{8D79A6DC-34C2-5BBA-6029-207A0A7B34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24" y="20511026"/>
            <a:ext cx="21959888" cy="8874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908B464D-EC11-F2B4-8473-E91E14199E8D}"/>
              </a:ext>
            </a:extLst>
          </p:cNvPr>
          <p:cNvSpPr txBox="1"/>
          <p:nvPr/>
        </p:nvSpPr>
        <p:spPr>
          <a:xfrm>
            <a:off x="346063" y="9623866"/>
            <a:ext cx="11890039" cy="10724667"/>
          </a:xfrm>
          <a:prstGeom prst="rect">
            <a:avLst/>
          </a:prstGeom>
          <a:noFill/>
          <a:ln w="50800">
            <a:solidFill>
              <a:schemeClr val="bg1"/>
            </a:solidFill>
          </a:ln>
        </p:spPr>
        <p:txBody>
          <a:bodyPr wrap="square">
            <a:spAutoFit/>
          </a:bodyPr>
          <a:lstStyle/>
          <a:p>
            <a:pPr>
              <a:lnSpc>
                <a:spcPct val="107000"/>
              </a:lnSpc>
              <a:spcBef>
                <a:spcPts val="1200"/>
              </a:spcBef>
              <a:spcAft>
                <a:spcPts val="800"/>
              </a:spcAft>
            </a:pPr>
            <a:r>
              <a:rPr lang="en-CA" sz="3800" kern="100" dirty="0">
                <a:solidFill>
                  <a:schemeClr val="bg1"/>
                </a:solidFill>
                <a:latin typeface="Arial" panose="020B0604020202020204" pitchFamily="34" charset="0"/>
                <a:ea typeface="Calibri" panose="020F0502020204030204" pitchFamily="34" charset="0"/>
                <a:cs typeface="Arial" panose="020B0604020202020204" pitchFamily="34" charset="0"/>
              </a:rPr>
              <a:t>Typically, IK is treated as an “add-on” to the technical analysis, and is often not included in a meaningful way, essentially a “science first” approach. </a:t>
            </a:r>
          </a:p>
          <a:p>
            <a:pPr>
              <a:lnSpc>
                <a:spcPct val="107000"/>
              </a:lnSpc>
              <a:spcAft>
                <a:spcPts val="800"/>
              </a:spcAft>
            </a:pPr>
            <a:endParaRPr lang="en-CA" sz="3800" kern="1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1800"/>
              </a:spcAft>
            </a:pPr>
            <a:r>
              <a:rPr lang="en-CA" sz="3800" kern="100" dirty="0">
                <a:solidFill>
                  <a:schemeClr val="bg1"/>
                </a:solidFill>
                <a:latin typeface="Arial" panose="020B0604020202020204" pitchFamily="34" charset="0"/>
                <a:ea typeface="Calibri" panose="020F0502020204030204" pitchFamily="34" charset="0"/>
                <a:cs typeface="Arial" panose="020B0604020202020204" pitchFamily="34" charset="0"/>
              </a:rPr>
              <a:t>To develop a truly co-operative venture, it is necessary to incorporate IK during the initial scoping and objective–setting stages for Chinook rehabilitation. </a:t>
            </a:r>
          </a:p>
          <a:p>
            <a:pPr>
              <a:lnSpc>
                <a:spcPct val="107000"/>
              </a:lnSpc>
              <a:spcAft>
                <a:spcPts val="1800"/>
              </a:spcAft>
            </a:pPr>
            <a:endParaRPr lang="en-CA" sz="3800" kern="1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1800"/>
              </a:spcAft>
            </a:pPr>
            <a:r>
              <a:rPr lang="en-CA" sz="3800" kern="0" dirty="0">
                <a:solidFill>
                  <a:schemeClr val="bg1"/>
                </a:solidFill>
                <a:effectLst/>
                <a:latin typeface="Arial" panose="020B0604020202020204" pitchFamily="34" charset="0"/>
                <a:ea typeface="Calibri" panose="020F0502020204030204" pitchFamily="34" charset="0"/>
                <a:cs typeface="Arial" panose="020B0604020202020204" pitchFamily="34" charset="0"/>
              </a:rPr>
              <a:t>For decades, </a:t>
            </a:r>
            <a:r>
              <a:rPr lang="en-CA" sz="3800" kern="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academcs</a:t>
            </a:r>
            <a:r>
              <a:rPr lang="en-CA" sz="3800" kern="0" dirty="0">
                <a:solidFill>
                  <a:schemeClr val="bg1"/>
                </a:solidFill>
                <a:effectLst/>
                <a:latin typeface="Arial" panose="020B0604020202020204" pitchFamily="34" charset="0"/>
                <a:ea typeface="Calibri" panose="020F0502020204030204" pitchFamily="34" charset="0"/>
                <a:cs typeface="Arial" panose="020B0604020202020204" pitchFamily="34" charset="0"/>
              </a:rPr>
              <a:t> have attempted to “fuse” IK and scientific knowledge to provide a method for integrating information for planning and decision-making purposes. During previous work conducted on behalf of Fraser First Nations, it was concluded that this approach is flawed and that it is preferable to consider the 2 information sources separately so that one can inform the other and vice versa. </a:t>
            </a:r>
            <a:endParaRPr lang="en-CA" sz="3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8" name="Picture 7" descr="A statue of a person with his arms out&#10;&#10;Description automatically generated">
            <a:extLst>
              <a:ext uri="{FF2B5EF4-FFF2-40B4-BE49-F238E27FC236}">
                <a16:creationId xmlns:a16="http://schemas.microsoft.com/office/drawing/2014/main" id="{9F7FF3BD-C9E5-43C5-4B80-A009AA668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92141" y="15509593"/>
            <a:ext cx="3234438" cy="4827553"/>
          </a:xfrm>
          <a:prstGeom prst="rect">
            <a:avLst/>
          </a:prstGeom>
        </p:spPr>
      </p:pic>
    </p:spTree>
    <p:extLst>
      <p:ext uri="{BB962C8B-B14F-4D97-AF65-F5344CB8AC3E}">
        <p14:creationId xmlns:p14="http://schemas.microsoft.com/office/powerpoint/2010/main" val="712170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blue waves on a white background&#10;&#10;Description automatically generated">
            <a:extLst>
              <a:ext uri="{FF2B5EF4-FFF2-40B4-BE49-F238E27FC236}">
                <a16:creationId xmlns:a16="http://schemas.microsoft.com/office/drawing/2014/main" id="{C156E8E5-5183-EBF5-30BA-7B09E91388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24" y="21308232"/>
            <a:ext cx="21959888" cy="11196654"/>
          </a:xfrm>
          <a:prstGeom prst="rect">
            <a:avLst/>
          </a:prstGeom>
        </p:spPr>
      </p:pic>
      <p:sp>
        <p:nvSpPr>
          <p:cNvPr id="2" name="Title 1">
            <a:extLst>
              <a:ext uri="{FF2B5EF4-FFF2-40B4-BE49-F238E27FC236}">
                <a16:creationId xmlns:a16="http://schemas.microsoft.com/office/drawing/2014/main" id="{7E148939-6D89-559E-3BEF-14A45C416F38}"/>
              </a:ext>
            </a:extLst>
          </p:cNvPr>
          <p:cNvSpPr>
            <a:spLocks noGrp="1"/>
          </p:cNvSpPr>
          <p:nvPr>
            <p:ph type="ctrTitle"/>
          </p:nvPr>
        </p:nvSpPr>
        <p:spPr/>
        <p:txBody>
          <a:bodyPr/>
          <a:lstStyle/>
          <a:p>
            <a:pPr marL="0" marR="0" algn="l">
              <a:lnSpc>
                <a:spcPct val="115000"/>
              </a:lnSpc>
              <a:spcBef>
                <a:spcPts val="200"/>
              </a:spcBef>
              <a:spcAft>
                <a:spcPts val="0"/>
              </a:spcAft>
            </a:pPr>
            <a:br>
              <a:rPr lang="en-CA" sz="1800" dirty="0">
                <a:effectLst/>
                <a:latin typeface="Arial" panose="020B0604020202020204" pitchFamily="34" charset="0"/>
                <a:ea typeface="Calibri" panose="020F0502020204030204" pitchFamily="34" charset="0"/>
                <a:cs typeface="Times New Roman" panose="02020603050405020304" pitchFamily="18" charset="0"/>
              </a:rPr>
            </a:br>
            <a:br>
              <a:rPr lang="en-CA" sz="1800" dirty="0">
                <a:effectLst/>
                <a:latin typeface="Arial" panose="020B0604020202020204" pitchFamily="34" charset="0"/>
                <a:ea typeface="Calibri" panose="020F0502020204030204" pitchFamily="34" charset="0"/>
                <a:cs typeface="Times New Roman" panose="02020603050405020304" pitchFamily="18" charset="0"/>
              </a:rPr>
            </a:br>
            <a:endParaRPr lang="en-CA" dirty="0"/>
          </a:p>
        </p:txBody>
      </p:sp>
      <p:sp>
        <p:nvSpPr>
          <p:cNvPr id="3" name="Subtitle 2">
            <a:extLst>
              <a:ext uri="{FF2B5EF4-FFF2-40B4-BE49-F238E27FC236}">
                <a16:creationId xmlns:a16="http://schemas.microsoft.com/office/drawing/2014/main" id="{4BCA3565-0D47-563C-3638-5EF4049FE308}"/>
              </a:ext>
            </a:extLst>
          </p:cNvPr>
          <p:cNvSpPr>
            <a:spLocks noGrp="1"/>
          </p:cNvSpPr>
          <p:nvPr>
            <p:ph type="subTitle" idx="1"/>
          </p:nvPr>
        </p:nvSpPr>
        <p:spPr/>
        <p:txBody>
          <a:bodyPr/>
          <a:lstStyle/>
          <a:p>
            <a:endParaRPr lang="en-CA" dirty="0"/>
          </a:p>
        </p:txBody>
      </p:sp>
      <p:sp>
        <p:nvSpPr>
          <p:cNvPr id="8" name="TextBox 7">
            <a:extLst>
              <a:ext uri="{FF2B5EF4-FFF2-40B4-BE49-F238E27FC236}">
                <a16:creationId xmlns:a16="http://schemas.microsoft.com/office/drawing/2014/main" id="{9AB0C9ED-3A53-1BF7-B6B7-454BA887BAF3}"/>
              </a:ext>
            </a:extLst>
          </p:cNvPr>
          <p:cNvSpPr txBox="1"/>
          <p:nvPr/>
        </p:nvSpPr>
        <p:spPr>
          <a:xfrm>
            <a:off x="-247649" y="-486331"/>
            <a:ext cx="22329448" cy="33147536"/>
          </a:xfrm>
          <a:prstGeom prst="rect">
            <a:avLst/>
          </a:prstGeom>
          <a:solidFill>
            <a:srgbClr val="FFFF00"/>
          </a:solidFill>
        </p:spPr>
        <p:txBody>
          <a:bodyPr wrap="square" rtlCol="0">
            <a:spAutoFit/>
          </a:bodyPr>
          <a:lstStyle/>
          <a:p>
            <a:pPr algn="ctr"/>
            <a:endParaRPr lang="en-CA" sz="800" dirty="0"/>
          </a:p>
          <a:p>
            <a:pPr algn="ctr">
              <a:spcBef>
                <a:spcPts val="600"/>
              </a:spcBef>
            </a:pPr>
            <a:endParaRPr lang="en-CA" sz="1200" dirty="0">
              <a:latin typeface="Arial" panose="020B0604020202020204" pitchFamily="34" charset="0"/>
              <a:cs typeface="Arial" panose="020B0604020202020204" pitchFamily="34" charset="0"/>
            </a:endParaRPr>
          </a:p>
          <a:p>
            <a:pPr algn="ctr">
              <a:spcBef>
                <a:spcPts val="600"/>
              </a:spcBef>
            </a:pPr>
            <a:r>
              <a:rPr lang="en-CA" sz="7200" dirty="0">
                <a:latin typeface="Arial" panose="020B0604020202020204" pitchFamily="34" charset="0"/>
                <a:cs typeface="Arial" panose="020B0604020202020204" pitchFamily="34" charset="0"/>
              </a:rPr>
              <a:t>Environmental Vulnerability Assessments</a:t>
            </a:r>
            <a:endParaRPr lang="en-CA" sz="6600" dirty="0"/>
          </a:p>
          <a:p>
            <a:pPr algn="ctr"/>
            <a:endParaRPr lang="en-CA" sz="6600" dirty="0"/>
          </a:p>
          <a:p>
            <a:pPr algn="ctr"/>
            <a:endParaRPr lang="en-CA" sz="6600" dirty="0"/>
          </a:p>
          <a:p>
            <a:pPr algn="ctr"/>
            <a:endParaRPr lang="en-CA" sz="6600" dirty="0"/>
          </a:p>
          <a:p>
            <a:pPr algn="ctr"/>
            <a:endParaRPr lang="en-CA" sz="6600" dirty="0"/>
          </a:p>
          <a:p>
            <a:pPr algn="ctr"/>
            <a:endParaRPr lang="en-CA" sz="6600" dirty="0"/>
          </a:p>
          <a:p>
            <a:pPr algn="ctr"/>
            <a:endParaRPr lang="en-CA" sz="6600" dirty="0"/>
          </a:p>
          <a:p>
            <a:pPr algn="ctr"/>
            <a:endParaRPr lang="en-CA" sz="6600" dirty="0"/>
          </a:p>
          <a:p>
            <a:pPr algn="ctr"/>
            <a:endParaRPr lang="en-CA" sz="6600" dirty="0"/>
          </a:p>
          <a:p>
            <a:pPr algn="ctr"/>
            <a:endParaRPr lang="en-CA" sz="6600" dirty="0"/>
          </a:p>
          <a:p>
            <a:pPr algn="ctr"/>
            <a:endParaRPr lang="en-CA" sz="6600" dirty="0"/>
          </a:p>
          <a:p>
            <a:pPr algn="ctr"/>
            <a:endParaRPr lang="en-CA" sz="6600" dirty="0"/>
          </a:p>
          <a:p>
            <a:pPr algn="ctr"/>
            <a:endParaRPr lang="en-CA" sz="6600" dirty="0"/>
          </a:p>
          <a:p>
            <a:pPr algn="ctr"/>
            <a:endParaRPr lang="en-CA" sz="6600" dirty="0"/>
          </a:p>
          <a:p>
            <a:pPr algn="ctr"/>
            <a:endParaRPr lang="en-CA" sz="6600" dirty="0"/>
          </a:p>
          <a:p>
            <a:pPr algn="ctr"/>
            <a:endParaRPr lang="en-CA" sz="6600" dirty="0"/>
          </a:p>
          <a:p>
            <a:pPr algn="ctr"/>
            <a:endParaRPr lang="en-CA" sz="6600" dirty="0"/>
          </a:p>
          <a:p>
            <a:pPr algn="ctr"/>
            <a:endParaRPr lang="en-CA" sz="6600" dirty="0"/>
          </a:p>
          <a:p>
            <a:pPr algn="ctr"/>
            <a:endParaRPr lang="en-CA" sz="6600" dirty="0"/>
          </a:p>
          <a:p>
            <a:pPr algn="ctr"/>
            <a:endParaRPr lang="en-CA" sz="6600" dirty="0"/>
          </a:p>
          <a:p>
            <a:pPr algn="ctr"/>
            <a:endParaRPr lang="en-CA" sz="6600" dirty="0"/>
          </a:p>
          <a:p>
            <a:pPr algn="ctr"/>
            <a:endParaRPr lang="en-CA" sz="6600" dirty="0"/>
          </a:p>
          <a:p>
            <a:pPr algn="ctr"/>
            <a:endParaRPr lang="en-CA" sz="6600" dirty="0"/>
          </a:p>
          <a:p>
            <a:pPr algn="ctr"/>
            <a:endParaRPr lang="en-CA" sz="6600" dirty="0"/>
          </a:p>
          <a:p>
            <a:pPr algn="ctr"/>
            <a:endParaRPr lang="en-CA" sz="6600" dirty="0"/>
          </a:p>
          <a:p>
            <a:pPr algn="ctr"/>
            <a:endParaRPr lang="en-CA" sz="6600" dirty="0"/>
          </a:p>
          <a:p>
            <a:pPr algn="ctr"/>
            <a:endParaRPr lang="en-CA" sz="6600" dirty="0"/>
          </a:p>
          <a:p>
            <a:pPr algn="ctr"/>
            <a:endParaRPr lang="en-CA" sz="6600" dirty="0"/>
          </a:p>
          <a:p>
            <a:pPr algn="ctr"/>
            <a:endParaRPr lang="en-CA" sz="6600" dirty="0"/>
          </a:p>
          <a:p>
            <a:pPr algn="ctr"/>
            <a:endParaRPr lang="en-CA" sz="6600" dirty="0"/>
          </a:p>
          <a:p>
            <a:pPr algn="ctr"/>
            <a:endParaRPr lang="en-CA" sz="6600" dirty="0"/>
          </a:p>
          <a:p>
            <a:pPr algn="ctr"/>
            <a:endParaRPr lang="en-CA" sz="6600" dirty="0"/>
          </a:p>
        </p:txBody>
      </p:sp>
      <p:pic>
        <p:nvPicPr>
          <p:cNvPr id="10" name="Picture 9">
            <a:extLst>
              <a:ext uri="{FF2B5EF4-FFF2-40B4-BE49-F238E27FC236}">
                <a16:creationId xmlns:a16="http://schemas.microsoft.com/office/drawing/2014/main" id="{7253CB56-D1B9-E43D-C5F9-FD4EF9952957}"/>
              </a:ext>
            </a:extLst>
          </p:cNvPr>
          <p:cNvPicPr>
            <a:picLocks noChangeAspect="1"/>
          </p:cNvPicPr>
          <p:nvPr/>
        </p:nvPicPr>
        <p:blipFill rotWithShape="1">
          <a:blip r:embed="rId3"/>
          <a:srcRect t="9829"/>
          <a:stretch/>
        </p:blipFill>
        <p:spPr>
          <a:xfrm>
            <a:off x="87804" y="1167048"/>
            <a:ext cx="21744644" cy="8155084"/>
          </a:xfrm>
          <a:prstGeom prst="rect">
            <a:avLst/>
          </a:prstGeom>
        </p:spPr>
      </p:pic>
      <p:pic>
        <p:nvPicPr>
          <p:cNvPr id="11" name="Picture 10">
            <a:extLst>
              <a:ext uri="{FF2B5EF4-FFF2-40B4-BE49-F238E27FC236}">
                <a16:creationId xmlns:a16="http://schemas.microsoft.com/office/drawing/2014/main" id="{4F6CA3BB-A324-3EE2-9C57-8790E1BEC74C}"/>
              </a:ext>
            </a:extLst>
          </p:cNvPr>
          <p:cNvPicPr>
            <a:picLocks noChangeAspect="1"/>
          </p:cNvPicPr>
          <p:nvPr/>
        </p:nvPicPr>
        <p:blipFill rotWithShape="1">
          <a:blip r:embed="rId4"/>
          <a:srcRect t="8137" b="6041"/>
          <a:stretch/>
        </p:blipFill>
        <p:spPr>
          <a:xfrm>
            <a:off x="127439" y="9638657"/>
            <a:ext cx="21597938" cy="6197653"/>
          </a:xfrm>
          <a:prstGeom prst="rect">
            <a:avLst/>
          </a:prstGeom>
        </p:spPr>
      </p:pic>
      <p:pic>
        <p:nvPicPr>
          <p:cNvPr id="9" name="Picture 8">
            <a:extLst>
              <a:ext uri="{FF2B5EF4-FFF2-40B4-BE49-F238E27FC236}">
                <a16:creationId xmlns:a16="http://schemas.microsoft.com/office/drawing/2014/main" id="{AC36520B-5022-B255-D8BB-EDF1811AEE6A}"/>
              </a:ext>
            </a:extLst>
          </p:cNvPr>
          <p:cNvPicPr>
            <a:picLocks noChangeAspect="1"/>
          </p:cNvPicPr>
          <p:nvPr/>
        </p:nvPicPr>
        <p:blipFill>
          <a:blip r:embed="rId5"/>
          <a:stretch>
            <a:fillRect/>
          </a:stretch>
        </p:blipFill>
        <p:spPr>
          <a:xfrm>
            <a:off x="87804" y="16121423"/>
            <a:ext cx="21597938" cy="5208190"/>
          </a:xfrm>
          <a:prstGeom prst="rect">
            <a:avLst/>
          </a:prstGeom>
        </p:spPr>
      </p:pic>
      <p:sp>
        <p:nvSpPr>
          <p:cNvPr id="5" name="TextBox 4">
            <a:extLst>
              <a:ext uri="{FF2B5EF4-FFF2-40B4-BE49-F238E27FC236}">
                <a16:creationId xmlns:a16="http://schemas.microsoft.com/office/drawing/2014/main" id="{3222EC58-6CC2-41D7-8381-2945FC300EAB}"/>
              </a:ext>
            </a:extLst>
          </p:cNvPr>
          <p:cNvSpPr txBox="1"/>
          <p:nvPr/>
        </p:nvSpPr>
        <p:spPr>
          <a:xfrm>
            <a:off x="2192401" y="28776116"/>
            <a:ext cx="10982324" cy="1313180"/>
          </a:xfrm>
          <a:prstGeom prst="rect">
            <a:avLst/>
          </a:prstGeom>
          <a:noFill/>
        </p:spPr>
        <p:txBody>
          <a:bodyPr wrap="square">
            <a:spAutoFit/>
          </a:bodyPr>
          <a:lstStyle/>
          <a:p>
            <a:pPr marL="0" marR="0">
              <a:lnSpc>
                <a:spcPct val="115000"/>
              </a:lnSpc>
              <a:spcBef>
                <a:spcPts val="200"/>
              </a:spcBef>
              <a:spcAft>
                <a:spcPts val="0"/>
              </a:spcAft>
            </a:pPr>
            <a:r>
              <a:rPr lang="en-CA" sz="1800" b="1" dirty="0">
                <a:solidFill>
                  <a:srgbClr val="365F91"/>
                </a:solidFill>
                <a:effectLst/>
                <a:latin typeface="Cambria" panose="02040503050406030204" pitchFamily="18" charset="0"/>
                <a:ea typeface="Times New Roman" panose="02020603050405020304" pitchFamily="18" charset="0"/>
                <a:cs typeface="Times New Roman" panose="02020603050405020304" pitchFamily="18" charset="0"/>
              </a:rPr>
              <a:t>DL: Environmental Vulnerability Assessments </a:t>
            </a:r>
          </a:p>
          <a:p>
            <a:pPr marL="0" marR="0">
              <a:lnSpc>
                <a:spcPct val="115000"/>
              </a:lnSpc>
              <a:spcBef>
                <a:spcPts val="200"/>
              </a:spcBef>
              <a:spcAft>
                <a:spcPts val="0"/>
              </a:spcAft>
            </a:pPr>
            <a:r>
              <a:rPr lang="en-CA" sz="1600" b="1" dirty="0">
                <a:solidFill>
                  <a:srgbClr val="243F60"/>
                </a:solidFill>
                <a:effectLst/>
                <a:latin typeface="Cambria" panose="02040503050406030204" pitchFamily="18" charset="0"/>
                <a:ea typeface="Times New Roman" panose="02020603050405020304" pitchFamily="18" charset="0"/>
                <a:cs typeface="Times New Roman" panose="02020603050405020304" pitchFamily="18" charset="0"/>
              </a:rPr>
              <a:t>Upland</a:t>
            </a:r>
          </a:p>
          <a:p>
            <a:pPr marL="0" marR="0">
              <a:lnSpc>
                <a:spcPct val="115000"/>
              </a:lnSpc>
              <a:spcBef>
                <a:spcPts val="200"/>
              </a:spcBef>
              <a:spcAft>
                <a:spcPts val="0"/>
              </a:spcAft>
            </a:pPr>
            <a:r>
              <a:rPr lang="en-CA" sz="1600" b="1" dirty="0">
                <a:solidFill>
                  <a:srgbClr val="243F60"/>
                </a:solidFill>
                <a:effectLst/>
                <a:latin typeface="Cambria" panose="02040503050406030204" pitchFamily="18" charset="0"/>
                <a:ea typeface="Times New Roman" panose="02020603050405020304" pitchFamily="18" charset="0"/>
                <a:cs typeface="Times New Roman" panose="02020603050405020304" pitchFamily="18" charset="0"/>
              </a:rPr>
              <a:t>Climate Change</a:t>
            </a:r>
          </a:p>
          <a:p>
            <a:pPr marL="0" marR="0">
              <a:lnSpc>
                <a:spcPct val="115000"/>
              </a:lnSpc>
              <a:spcBef>
                <a:spcPts val="200"/>
              </a:spcBef>
              <a:spcAft>
                <a:spcPts val="0"/>
              </a:spcAft>
            </a:pPr>
            <a:r>
              <a:rPr lang="en-CA" sz="1600" b="1" dirty="0">
                <a:solidFill>
                  <a:srgbClr val="243F60"/>
                </a:solidFill>
                <a:effectLst/>
                <a:latin typeface="Cambria" panose="02040503050406030204" pitchFamily="18" charset="0"/>
                <a:ea typeface="Times New Roman" panose="02020603050405020304" pitchFamily="18" charset="0"/>
                <a:cs typeface="Times New Roman" panose="02020603050405020304" pitchFamily="18" charset="0"/>
              </a:rPr>
              <a:t>Cumulative Effects</a:t>
            </a:r>
          </a:p>
        </p:txBody>
      </p:sp>
      <p:pic>
        <p:nvPicPr>
          <p:cNvPr id="1026" name="CCA7B441-757E-4871-B0C6-35B256C4CF02" descr="IMG_5208.jpg">
            <a:extLst>
              <a:ext uri="{FF2B5EF4-FFF2-40B4-BE49-F238E27FC236}">
                <a16:creationId xmlns:a16="http://schemas.microsoft.com/office/drawing/2014/main" id="{D65395AB-8725-CB9B-AE25-FA94D4A401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47" y="21594630"/>
            <a:ext cx="9473299" cy="11060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a:extLst>
              <a:ext uri="{FF2B5EF4-FFF2-40B4-BE49-F238E27FC236}">
                <a16:creationId xmlns:a16="http://schemas.microsoft.com/office/drawing/2014/main" id="{BADB3BFA-34CD-81C6-F5A5-D68B52CCA853}"/>
              </a:ext>
            </a:extLst>
          </p:cNvPr>
          <p:cNvCxnSpPr/>
          <p:nvPr/>
        </p:nvCxnSpPr>
        <p:spPr>
          <a:xfrm>
            <a:off x="9855822" y="21463430"/>
            <a:ext cx="69670" cy="11191926"/>
          </a:xfrm>
          <a:prstGeom prst="line">
            <a:avLst/>
          </a:prstGeom>
          <a:ln w="444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4" name="Picture 11">
            <a:extLst>
              <a:ext uri="{FF2B5EF4-FFF2-40B4-BE49-F238E27FC236}">
                <a16:creationId xmlns:a16="http://schemas.microsoft.com/office/drawing/2014/main" id="{FE178F61-096E-2C8F-89D9-F8D350CFB9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a:xfrm>
            <a:off x="9812541" y="21557206"/>
            <a:ext cx="12019907" cy="80274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11">
            <a:extLst>
              <a:ext uri="{FF2B5EF4-FFF2-40B4-BE49-F238E27FC236}">
                <a16:creationId xmlns:a16="http://schemas.microsoft.com/office/drawing/2014/main" id="{6591BEB9-7C52-4C97-818A-D18B1F07598F}"/>
              </a:ext>
            </a:extLst>
          </p:cNvPr>
          <p:cNvPicPr>
            <a:picLocks noChangeAspect="1"/>
          </p:cNvPicPr>
          <p:nvPr/>
        </p:nvPicPr>
        <p:blipFill>
          <a:blip r:embed="rId8"/>
          <a:stretch>
            <a:fillRect/>
          </a:stretch>
        </p:blipFill>
        <p:spPr>
          <a:xfrm>
            <a:off x="9864653" y="29860891"/>
            <a:ext cx="12011578" cy="1863108"/>
          </a:xfrm>
          <a:prstGeom prst="rect">
            <a:avLst/>
          </a:prstGeom>
        </p:spPr>
      </p:pic>
      <p:pic>
        <p:nvPicPr>
          <p:cNvPr id="14" name="Picture 13" descr="A blue waves on a white background&#10;&#10;Description automatically generated">
            <a:extLst>
              <a:ext uri="{FF2B5EF4-FFF2-40B4-BE49-F238E27FC236}">
                <a16:creationId xmlns:a16="http://schemas.microsoft.com/office/drawing/2014/main" id="{87385C69-591C-C9FF-B4C8-7528FDFA4515}"/>
              </a:ext>
            </a:extLst>
          </p:cNvPr>
          <p:cNvPicPr>
            <a:picLocks noChangeAspect="1"/>
          </p:cNvPicPr>
          <p:nvPr/>
        </p:nvPicPr>
        <p:blipFill rotWithShape="1">
          <a:blip r:embed="rId2">
            <a:extLst>
              <a:ext uri="{28A0092B-C50C-407E-A947-70E740481C1C}">
                <a14:useLocalDpi xmlns:a14="http://schemas.microsoft.com/office/drawing/2010/main" val="0"/>
              </a:ext>
            </a:extLst>
          </a:blip>
          <a:srcRect l="49490" t="89448" r="-105" b="-681"/>
          <a:stretch/>
        </p:blipFill>
        <p:spPr>
          <a:xfrm>
            <a:off x="9821553" y="31724000"/>
            <a:ext cx="12123432" cy="1191054"/>
          </a:xfrm>
          <a:prstGeom prst="rect">
            <a:avLst/>
          </a:prstGeom>
        </p:spPr>
      </p:pic>
      <p:pic>
        <p:nvPicPr>
          <p:cNvPr id="19" name="Picture 18">
            <a:extLst>
              <a:ext uri="{FF2B5EF4-FFF2-40B4-BE49-F238E27FC236}">
                <a16:creationId xmlns:a16="http://schemas.microsoft.com/office/drawing/2014/main" id="{D78260C6-36C5-7CA5-5521-B53F16DB71AD}"/>
              </a:ext>
            </a:extLst>
          </p:cNvPr>
          <p:cNvPicPr>
            <a:picLocks noChangeAspect="1"/>
          </p:cNvPicPr>
          <p:nvPr/>
        </p:nvPicPr>
        <p:blipFill>
          <a:blip r:embed="rId9"/>
          <a:stretch>
            <a:fillRect/>
          </a:stretch>
        </p:blipFill>
        <p:spPr>
          <a:xfrm>
            <a:off x="4202216" y="21594630"/>
            <a:ext cx="5256668" cy="2619465"/>
          </a:xfrm>
          <a:prstGeom prst="rect">
            <a:avLst/>
          </a:prstGeom>
        </p:spPr>
      </p:pic>
      <p:sp>
        <p:nvSpPr>
          <p:cNvPr id="6" name="TextBox 5">
            <a:extLst>
              <a:ext uri="{FF2B5EF4-FFF2-40B4-BE49-F238E27FC236}">
                <a16:creationId xmlns:a16="http://schemas.microsoft.com/office/drawing/2014/main" id="{28FC0D7B-6A51-8630-7A61-3B698AA856FE}"/>
              </a:ext>
            </a:extLst>
          </p:cNvPr>
          <p:cNvSpPr txBox="1"/>
          <p:nvPr/>
        </p:nvSpPr>
        <p:spPr>
          <a:xfrm>
            <a:off x="354211" y="1321408"/>
            <a:ext cx="4781550" cy="1446550"/>
          </a:xfrm>
          <a:prstGeom prst="rect">
            <a:avLst/>
          </a:prstGeom>
          <a:noFill/>
        </p:spPr>
        <p:txBody>
          <a:bodyPr wrap="square" rtlCol="0">
            <a:spAutoFit/>
          </a:bodyPr>
          <a:lstStyle/>
          <a:p>
            <a:r>
              <a:rPr lang="en-CA" sz="4400" i="1" dirty="0">
                <a:solidFill>
                  <a:schemeClr val="bg1"/>
                </a:solidFill>
              </a:rPr>
              <a:t>Big Bar – salmon migration blockage</a:t>
            </a:r>
          </a:p>
        </p:txBody>
      </p:sp>
      <p:sp>
        <p:nvSpPr>
          <p:cNvPr id="7" name="TextBox 6">
            <a:extLst>
              <a:ext uri="{FF2B5EF4-FFF2-40B4-BE49-F238E27FC236}">
                <a16:creationId xmlns:a16="http://schemas.microsoft.com/office/drawing/2014/main" id="{9A0B001A-15F1-CEBB-1402-95B053FDADCC}"/>
              </a:ext>
            </a:extLst>
          </p:cNvPr>
          <p:cNvSpPr txBox="1"/>
          <p:nvPr/>
        </p:nvSpPr>
        <p:spPr>
          <a:xfrm>
            <a:off x="669599" y="13657669"/>
            <a:ext cx="4781550" cy="2123658"/>
          </a:xfrm>
          <a:prstGeom prst="rect">
            <a:avLst/>
          </a:prstGeom>
          <a:noFill/>
        </p:spPr>
        <p:txBody>
          <a:bodyPr wrap="square" rtlCol="0">
            <a:spAutoFit/>
          </a:bodyPr>
          <a:lstStyle/>
          <a:p>
            <a:r>
              <a:rPr lang="en-CA" sz="4400" i="1" dirty="0">
                <a:solidFill>
                  <a:schemeClr val="bg1"/>
                </a:solidFill>
              </a:rPr>
              <a:t>Discovery Passage</a:t>
            </a:r>
          </a:p>
          <a:p>
            <a:r>
              <a:rPr lang="en-CA" sz="4400" i="1" dirty="0">
                <a:solidFill>
                  <a:schemeClr val="bg1"/>
                </a:solidFill>
              </a:rPr>
              <a:t>Salmon Farm Interactions</a:t>
            </a:r>
          </a:p>
        </p:txBody>
      </p:sp>
      <p:sp>
        <p:nvSpPr>
          <p:cNvPr id="16" name="TextBox 15">
            <a:extLst>
              <a:ext uri="{FF2B5EF4-FFF2-40B4-BE49-F238E27FC236}">
                <a16:creationId xmlns:a16="http://schemas.microsoft.com/office/drawing/2014/main" id="{A42CAA16-8F30-29F9-A1EE-08BFA11E1E2E}"/>
              </a:ext>
            </a:extLst>
          </p:cNvPr>
          <p:cNvSpPr txBox="1"/>
          <p:nvPr/>
        </p:nvSpPr>
        <p:spPr>
          <a:xfrm>
            <a:off x="16516350" y="18636702"/>
            <a:ext cx="4781550" cy="1446550"/>
          </a:xfrm>
          <a:prstGeom prst="rect">
            <a:avLst/>
          </a:prstGeom>
          <a:noFill/>
        </p:spPr>
        <p:txBody>
          <a:bodyPr wrap="square" rtlCol="0">
            <a:spAutoFit/>
          </a:bodyPr>
          <a:lstStyle/>
          <a:p>
            <a:r>
              <a:rPr lang="en-CA" sz="4400" i="1" dirty="0">
                <a:solidFill>
                  <a:schemeClr val="bg1"/>
                </a:solidFill>
              </a:rPr>
              <a:t>Roberts Bank – Habitat Assessment</a:t>
            </a:r>
          </a:p>
        </p:txBody>
      </p:sp>
      <p:sp>
        <p:nvSpPr>
          <p:cNvPr id="17" name="TextBox 16">
            <a:extLst>
              <a:ext uri="{FF2B5EF4-FFF2-40B4-BE49-F238E27FC236}">
                <a16:creationId xmlns:a16="http://schemas.microsoft.com/office/drawing/2014/main" id="{1DC4473B-F271-ABBF-7CE8-5FD090CF8CA8}"/>
              </a:ext>
            </a:extLst>
          </p:cNvPr>
          <p:cNvSpPr txBox="1"/>
          <p:nvPr/>
        </p:nvSpPr>
        <p:spPr>
          <a:xfrm>
            <a:off x="144496" y="21656657"/>
            <a:ext cx="4781550" cy="769441"/>
          </a:xfrm>
          <a:prstGeom prst="rect">
            <a:avLst/>
          </a:prstGeom>
          <a:noFill/>
        </p:spPr>
        <p:txBody>
          <a:bodyPr wrap="square" rtlCol="0">
            <a:spAutoFit/>
          </a:bodyPr>
          <a:lstStyle/>
          <a:p>
            <a:r>
              <a:rPr lang="en-CA" sz="4400" i="1" dirty="0">
                <a:solidFill>
                  <a:schemeClr val="bg1"/>
                </a:solidFill>
              </a:rPr>
              <a:t>Climate Change</a:t>
            </a:r>
          </a:p>
        </p:txBody>
      </p:sp>
      <p:sp>
        <p:nvSpPr>
          <p:cNvPr id="18" name="TextBox 17">
            <a:extLst>
              <a:ext uri="{FF2B5EF4-FFF2-40B4-BE49-F238E27FC236}">
                <a16:creationId xmlns:a16="http://schemas.microsoft.com/office/drawing/2014/main" id="{DB93388E-7523-D16A-6233-DE2168D7BA7A}"/>
              </a:ext>
            </a:extLst>
          </p:cNvPr>
          <p:cNvSpPr txBox="1"/>
          <p:nvPr/>
        </p:nvSpPr>
        <p:spPr>
          <a:xfrm>
            <a:off x="10916114" y="21801607"/>
            <a:ext cx="4781550" cy="1446550"/>
          </a:xfrm>
          <a:prstGeom prst="rect">
            <a:avLst/>
          </a:prstGeom>
          <a:noFill/>
        </p:spPr>
        <p:txBody>
          <a:bodyPr wrap="square" rtlCol="0">
            <a:spAutoFit/>
          </a:bodyPr>
          <a:lstStyle/>
          <a:p>
            <a:r>
              <a:rPr lang="en-CA" sz="4400" i="1" dirty="0">
                <a:solidFill>
                  <a:schemeClr val="bg1"/>
                </a:solidFill>
              </a:rPr>
              <a:t>Lower Fraser River Habitat Quality</a:t>
            </a:r>
          </a:p>
        </p:txBody>
      </p:sp>
      <p:sp>
        <p:nvSpPr>
          <p:cNvPr id="20" name="TextBox 19">
            <a:extLst>
              <a:ext uri="{FF2B5EF4-FFF2-40B4-BE49-F238E27FC236}">
                <a16:creationId xmlns:a16="http://schemas.microsoft.com/office/drawing/2014/main" id="{B69734F6-B3EE-5C5C-CF7A-A9EE3EDE4BEB}"/>
              </a:ext>
            </a:extLst>
          </p:cNvPr>
          <p:cNvSpPr txBox="1"/>
          <p:nvPr/>
        </p:nvSpPr>
        <p:spPr>
          <a:xfrm>
            <a:off x="10331261" y="29882272"/>
            <a:ext cx="4781550" cy="2123658"/>
          </a:xfrm>
          <a:prstGeom prst="rect">
            <a:avLst/>
          </a:prstGeom>
          <a:noFill/>
        </p:spPr>
        <p:txBody>
          <a:bodyPr wrap="square" rtlCol="0">
            <a:spAutoFit/>
          </a:bodyPr>
          <a:lstStyle/>
          <a:p>
            <a:r>
              <a:rPr lang="en-CA" sz="4400" i="1" dirty="0">
                <a:solidFill>
                  <a:schemeClr val="bg1"/>
                </a:solidFill>
              </a:rPr>
              <a:t>Nechako Reservoir Hydropower production</a:t>
            </a:r>
          </a:p>
        </p:txBody>
      </p:sp>
    </p:spTree>
    <p:extLst>
      <p:ext uri="{BB962C8B-B14F-4D97-AF65-F5344CB8AC3E}">
        <p14:creationId xmlns:p14="http://schemas.microsoft.com/office/powerpoint/2010/main" val="3594940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69D086C6-5772-59D1-36A1-070124C80FB3}"/>
              </a:ext>
            </a:extLst>
          </p:cNvPr>
          <p:cNvPicPr>
            <a:picLocks noChangeAspect="1"/>
          </p:cNvPicPr>
          <p:nvPr/>
        </p:nvPicPr>
        <p:blipFill>
          <a:blip r:embed="rId2"/>
          <a:stretch>
            <a:fillRect/>
          </a:stretch>
        </p:blipFill>
        <p:spPr>
          <a:xfrm>
            <a:off x="291638" y="20228627"/>
            <a:ext cx="4994352" cy="3393060"/>
          </a:xfrm>
          <a:prstGeom prst="rect">
            <a:avLst/>
          </a:prstGeom>
          <a:ln w="98425">
            <a:solidFill>
              <a:srgbClr val="C00000"/>
            </a:solidFill>
          </a:ln>
        </p:spPr>
      </p:pic>
      <p:sp>
        <p:nvSpPr>
          <p:cNvPr id="3" name="TextBox 2">
            <a:extLst>
              <a:ext uri="{FF2B5EF4-FFF2-40B4-BE49-F238E27FC236}">
                <a16:creationId xmlns:a16="http://schemas.microsoft.com/office/drawing/2014/main" id="{F27588FC-E3C9-F51A-1562-AA4709DE745E}"/>
              </a:ext>
            </a:extLst>
          </p:cNvPr>
          <p:cNvSpPr txBox="1"/>
          <p:nvPr/>
        </p:nvSpPr>
        <p:spPr>
          <a:xfrm>
            <a:off x="-48362" y="-990600"/>
            <a:ext cx="22355912" cy="36963965"/>
          </a:xfrm>
          <a:prstGeom prst="rect">
            <a:avLst/>
          </a:prstGeom>
          <a:solidFill>
            <a:schemeClr val="tx1"/>
          </a:solidFill>
        </p:spPr>
        <p:txBody>
          <a:bodyPr wrap="square" rtlCol="0">
            <a:spAutoFit/>
          </a:bodyPr>
          <a:lstStyle/>
          <a:p>
            <a:pPr algn="ctr"/>
            <a:endParaRPr lang="en-CA" sz="800" dirty="0">
              <a:solidFill>
                <a:schemeClr val="bg1"/>
              </a:solidFill>
            </a:endParaRPr>
          </a:p>
          <a:p>
            <a:pPr algn="ctr"/>
            <a:endParaRPr lang="en-CA" sz="6600" dirty="0">
              <a:solidFill>
                <a:schemeClr val="bg1"/>
              </a:solidFill>
            </a:endParaRPr>
          </a:p>
          <a:p>
            <a:pPr algn="ctr"/>
            <a:r>
              <a:rPr lang="en-CA" sz="6000" dirty="0">
                <a:solidFill>
                  <a:schemeClr val="bg1"/>
                </a:solidFill>
              </a:rPr>
              <a:t>Three Levels of Strategic Planning: Regional, Local and Site-Specific</a:t>
            </a:r>
          </a:p>
          <a:p>
            <a:pPr algn="ctr"/>
            <a:endParaRPr lang="en-CA" sz="6600" dirty="0">
              <a:solidFill>
                <a:schemeClr val="bg1"/>
              </a:solidFill>
            </a:endParaRPr>
          </a:p>
          <a:p>
            <a:pPr algn="ctr"/>
            <a:endParaRPr lang="en-CA" sz="6600" dirty="0">
              <a:solidFill>
                <a:schemeClr val="bg1"/>
              </a:solidFill>
            </a:endParaRPr>
          </a:p>
          <a:p>
            <a:pPr algn="ctr"/>
            <a:endParaRPr lang="en-CA" sz="6600" dirty="0">
              <a:solidFill>
                <a:schemeClr val="bg1"/>
              </a:solidFill>
            </a:endParaRPr>
          </a:p>
          <a:p>
            <a:pPr algn="ctr"/>
            <a:endParaRPr lang="en-CA" sz="6600" dirty="0">
              <a:solidFill>
                <a:schemeClr val="bg1"/>
              </a:solidFill>
            </a:endParaRPr>
          </a:p>
          <a:p>
            <a:pPr algn="ctr"/>
            <a:endParaRPr lang="en-CA" sz="6600" dirty="0">
              <a:solidFill>
                <a:schemeClr val="bg1"/>
              </a:solidFill>
            </a:endParaRPr>
          </a:p>
          <a:p>
            <a:pPr algn="ctr"/>
            <a:endParaRPr lang="en-CA" sz="6600" dirty="0">
              <a:solidFill>
                <a:schemeClr val="bg1"/>
              </a:solidFill>
            </a:endParaRPr>
          </a:p>
          <a:p>
            <a:pPr algn="ctr"/>
            <a:endParaRPr lang="en-CA" sz="6600" dirty="0">
              <a:solidFill>
                <a:schemeClr val="bg1"/>
              </a:solidFill>
            </a:endParaRPr>
          </a:p>
          <a:p>
            <a:pPr algn="ctr"/>
            <a:endParaRPr lang="en-CA" sz="6600" dirty="0">
              <a:solidFill>
                <a:schemeClr val="bg1"/>
              </a:solidFill>
            </a:endParaRPr>
          </a:p>
          <a:p>
            <a:pPr algn="ctr"/>
            <a:endParaRPr lang="en-CA" sz="6600" dirty="0">
              <a:solidFill>
                <a:schemeClr val="bg1"/>
              </a:solidFill>
            </a:endParaRPr>
          </a:p>
          <a:p>
            <a:pPr algn="ctr"/>
            <a:endParaRPr lang="en-CA" sz="6600" dirty="0">
              <a:solidFill>
                <a:schemeClr val="bg1"/>
              </a:solidFill>
            </a:endParaRPr>
          </a:p>
          <a:p>
            <a:pPr algn="ctr"/>
            <a:endParaRPr lang="en-CA" sz="6600" dirty="0">
              <a:solidFill>
                <a:schemeClr val="bg1"/>
              </a:solidFill>
            </a:endParaRPr>
          </a:p>
          <a:p>
            <a:pPr algn="ctr"/>
            <a:endParaRPr lang="en-CA" sz="6600" dirty="0">
              <a:solidFill>
                <a:schemeClr val="bg1"/>
              </a:solidFill>
            </a:endParaRPr>
          </a:p>
          <a:p>
            <a:pPr algn="ctr"/>
            <a:endParaRPr lang="en-CA" sz="6600" dirty="0">
              <a:solidFill>
                <a:schemeClr val="bg1"/>
              </a:solidFill>
            </a:endParaRPr>
          </a:p>
          <a:p>
            <a:pPr algn="ctr"/>
            <a:endParaRPr lang="en-CA" sz="6600" dirty="0">
              <a:solidFill>
                <a:schemeClr val="bg1"/>
              </a:solidFill>
            </a:endParaRPr>
          </a:p>
          <a:p>
            <a:pPr algn="ctr"/>
            <a:endParaRPr lang="en-CA" sz="6600" dirty="0">
              <a:solidFill>
                <a:schemeClr val="bg1"/>
              </a:solidFill>
            </a:endParaRPr>
          </a:p>
          <a:p>
            <a:pPr algn="ctr"/>
            <a:endParaRPr lang="en-CA" sz="6600" dirty="0">
              <a:solidFill>
                <a:schemeClr val="bg1"/>
              </a:solidFill>
            </a:endParaRPr>
          </a:p>
          <a:p>
            <a:pPr algn="ctr"/>
            <a:endParaRPr lang="en-CA" sz="6600" dirty="0">
              <a:solidFill>
                <a:schemeClr val="bg1"/>
              </a:solidFill>
            </a:endParaRPr>
          </a:p>
          <a:p>
            <a:pPr algn="ctr"/>
            <a:endParaRPr lang="en-CA" sz="6600" dirty="0">
              <a:solidFill>
                <a:schemeClr val="bg1"/>
              </a:solidFill>
            </a:endParaRPr>
          </a:p>
          <a:p>
            <a:pPr algn="ctr"/>
            <a:endParaRPr lang="en-CA" sz="6600" dirty="0">
              <a:solidFill>
                <a:schemeClr val="bg1"/>
              </a:solidFill>
            </a:endParaRPr>
          </a:p>
          <a:p>
            <a:pPr algn="ctr"/>
            <a:endParaRPr lang="en-CA" sz="6600" dirty="0">
              <a:solidFill>
                <a:schemeClr val="bg1"/>
              </a:solidFill>
            </a:endParaRPr>
          </a:p>
          <a:p>
            <a:pPr algn="ctr"/>
            <a:endParaRPr lang="en-CA" sz="6600" dirty="0">
              <a:solidFill>
                <a:schemeClr val="bg1"/>
              </a:solidFill>
            </a:endParaRPr>
          </a:p>
          <a:p>
            <a:pPr algn="ctr"/>
            <a:endParaRPr lang="en-CA" sz="6600" dirty="0">
              <a:solidFill>
                <a:schemeClr val="bg1"/>
              </a:solidFill>
            </a:endParaRPr>
          </a:p>
          <a:p>
            <a:pPr algn="ctr"/>
            <a:endParaRPr lang="en-CA" sz="6600" dirty="0">
              <a:solidFill>
                <a:schemeClr val="bg1"/>
              </a:solidFill>
            </a:endParaRPr>
          </a:p>
          <a:p>
            <a:pPr algn="ctr"/>
            <a:endParaRPr lang="en-CA" sz="6600" dirty="0">
              <a:solidFill>
                <a:schemeClr val="bg1"/>
              </a:solidFill>
            </a:endParaRPr>
          </a:p>
          <a:p>
            <a:pPr algn="ctr"/>
            <a:endParaRPr lang="en-CA" sz="6600" dirty="0">
              <a:solidFill>
                <a:schemeClr val="bg1"/>
              </a:solidFill>
            </a:endParaRPr>
          </a:p>
          <a:p>
            <a:pPr algn="ctr"/>
            <a:endParaRPr lang="en-CA" sz="6600" dirty="0">
              <a:solidFill>
                <a:schemeClr val="bg1"/>
              </a:solidFill>
            </a:endParaRPr>
          </a:p>
          <a:p>
            <a:pPr algn="ctr"/>
            <a:endParaRPr lang="en-CA" sz="6600" dirty="0">
              <a:solidFill>
                <a:schemeClr val="bg1"/>
              </a:solidFill>
            </a:endParaRPr>
          </a:p>
          <a:p>
            <a:pPr algn="ctr"/>
            <a:endParaRPr lang="en-CA" sz="6600" dirty="0">
              <a:solidFill>
                <a:schemeClr val="bg1"/>
              </a:solidFill>
            </a:endParaRPr>
          </a:p>
          <a:p>
            <a:pPr algn="ctr"/>
            <a:endParaRPr lang="en-CA" sz="6600" dirty="0">
              <a:solidFill>
                <a:schemeClr val="bg1"/>
              </a:solidFill>
            </a:endParaRPr>
          </a:p>
          <a:p>
            <a:pPr algn="ctr"/>
            <a:endParaRPr lang="en-CA" sz="6600" dirty="0">
              <a:solidFill>
                <a:schemeClr val="bg1"/>
              </a:solidFill>
            </a:endParaRPr>
          </a:p>
          <a:p>
            <a:pPr algn="ctr"/>
            <a:endParaRPr lang="en-CA" sz="6600" dirty="0">
              <a:solidFill>
                <a:schemeClr val="bg1"/>
              </a:solidFill>
            </a:endParaRPr>
          </a:p>
          <a:p>
            <a:pPr algn="ctr"/>
            <a:endParaRPr lang="en-CA" sz="6600" dirty="0">
              <a:solidFill>
                <a:schemeClr val="bg1"/>
              </a:solidFill>
            </a:endParaRPr>
          </a:p>
          <a:p>
            <a:pPr algn="ctr"/>
            <a:endParaRPr lang="en-CA" sz="6600" dirty="0">
              <a:solidFill>
                <a:schemeClr val="bg1"/>
              </a:solidFill>
            </a:endParaRPr>
          </a:p>
        </p:txBody>
      </p:sp>
      <p:sp>
        <p:nvSpPr>
          <p:cNvPr id="2" name="Title 1">
            <a:extLst>
              <a:ext uri="{FF2B5EF4-FFF2-40B4-BE49-F238E27FC236}">
                <a16:creationId xmlns:a16="http://schemas.microsoft.com/office/drawing/2014/main" id="{7E148939-6D89-559E-3BEF-14A45C416F38}"/>
              </a:ext>
            </a:extLst>
          </p:cNvPr>
          <p:cNvSpPr>
            <a:spLocks noGrp="1"/>
          </p:cNvSpPr>
          <p:nvPr>
            <p:ph type="ctrTitle"/>
          </p:nvPr>
        </p:nvSpPr>
        <p:spPr>
          <a:xfrm>
            <a:off x="226348" y="5253942"/>
            <a:ext cx="19448968" cy="11405211"/>
          </a:xfrm>
        </p:spPr>
        <p:txBody>
          <a:bodyPr/>
          <a:lstStyle/>
          <a:p>
            <a:pPr marL="0" marR="0" algn="l">
              <a:lnSpc>
                <a:spcPct val="115000"/>
              </a:lnSpc>
              <a:spcBef>
                <a:spcPts val="200"/>
              </a:spcBef>
              <a:spcAft>
                <a:spcPts val="0"/>
              </a:spcAft>
            </a:pPr>
            <a:br>
              <a:rPr lang="en-CA" sz="4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br>
            <a:br>
              <a:rPr lang="en-CA" sz="1800" dirty="0">
                <a:effectLst/>
                <a:latin typeface="Arial" panose="020B0604020202020204" pitchFamily="34" charset="0"/>
                <a:ea typeface="Calibri" panose="020F0502020204030204" pitchFamily="34" charset="0"/>
                <a:cs typeface="Times New Roman" panose="02020603050405020304" pitchFamily="18" charset="0"/>
              </a:rPr>
            </a:br>
            <a:endParaRPr lang="en-CA" dirty="0"/>
          </a:p>
        </p:txBody>
      </p:sp>
      <p:pic>
        <p:nvPicPr>
          <p:cNvPr id="11" name="Picture 10">
            <a:extLst>
              <a:ext uri="{FF2B5EF4-FFF2-40B4-BE49-F238E27FC236}">
                <a16:creationId xmlns:a16="http://schemas.microsoft.com/office/drawing/2014/main" id="{6AAA8236-B19B-2194-9A9C-B896F265C787}"/>
              </a:ext>
            </a:extLst>
          </p:cNvPr>
          <p:cNvPicPr>
            <a:picLocks noChangeAspect="1"/>
          </p:cNvPicPr>
          <p:nvPr/>
        </p:nvPicPr>
        <p:blipFill rotWithShape="1">
          <a:blip r:embed="rId3"/>
          <a:srcRect t="7208"/>
          <a:stretch/>
        </p:blipFill>
        <p:spPr>
          <a:xfrm>
            <a:off x="209550" y="1585277"/>
            <a:ext cx="21547347" cy="6561482"/>
          </a:xfrm>
          <a:prstGeom prst="rect">
            <a:avLst/>
          </a:prstGeom>
        </p:spPr>
      </p:pic>
      <p:pic>
        <p:nvPicPr>
          <p:cNvPr id="5" name="Picture 4" descr="A wolf walking in the woods&#10;&#10;Description automatically generated">
            <a:extLst>
              <a:ext uri="{FF2B5EF4-FFF2-40B4-BE49-F238E27FC236}">
                <a16:creationId xmlns:a16="http://schemas.microsoft.com/office/drawing/2014/main" id="{5CCA5A9E-A359-5AC4-CC28-5CCB90BA37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800" y="23870639"/>
            <a:ext cx="5951889" cy="3349844"/>
          </a:xfrm>
          <a:prstGeom prst="rect">
            <a:avLst/>
          </a:prstGeom>
        </p:spPr>
      </p:pic>
      <p:sp>
        <p:nvSpPr>
          <p:cNvPr id="6" name="TextBox 5">
            <a:extLst>
              <a:ext uri="{FF2B5EF4-FFF2-40B4-BE49-F238E27FC236}">
                <a16:creationId xmlns:a16="http://schemas.microsoft.com/office/drawing/2014/main" id="{3041A857-7203-57FE-8BDF-C434575E8BEA}"/>
              </a:ext>
            </a:extLst>
          </p:cNvPr>
          <p:cNvSpPr txBox="1"/>
          <p:nvPr/>
        </p:nvSpPr>
        <p:spPr>
          <a:xfrm>
            <a:off x="8053450" y="8332344"/>
            <a:ext cx="14085924" cy="7925246"/>
          </a:xfrm>
          <a:prstGeom prst="rect">
            <a:avLst/>
          </a:prstGeom>
          <a:solidFill>
            <a:srgbClr val="00B050"/>
          </a:solidFill>
          <a:ln w="41275">
            <a:noFill/>
          </a:ln>
        </p:spPr>
        <p:txBody>
          <a:bodyPr wrap="square" rtlCol="0">
            <a:spAutoFit/>
          </a:bodyPr>
          <a:lstStyle/>
          <a:p>
            <a:pPr marL="914400" indent="-914400">
              <a:buAutoNum type="arabicPeriod"/>
            </a:pPr>
            <a:r>
              <a:rPr lang="en-CA" sz="4400" u="sng" dirty="0">
                <a:solidFill>
                  <a:schemeClr val="bg1"/>
                </a:solidFill>
                <a:latin typeface="Arial" panose="020B0604020202020204" pitchFamily="34" charset="0"/>
                <a:cs typeface="Arial" panose="020B0604020202020204" pitchFamily="34" charset="0"/>
              </a:rPr>
              <a:t>Regional Planning Tools </a:t>
            </a:r>
          </a:p>
          <a:p>
            <a:pPr marL="1600200" lvl="2" indent="-685800">
              <a:buFont typeface="Arial" panose="020B0604020202020204" pitchFamily="34" charset="0"/>
              <a:buChar char="•"/>
            </a:pPr>
            <a:r>
              <a:rPr lang="en-CA" sz="4400" kern="0" dirty="0">
                <a:effectLst/>
                <a:latin typeface="Arial" panose="020B0604020202020204" pitchFamily="34" charset="0"/>
                <a:ea typeface="Calibri" panose="020F0502020204030204" pitchFamily="34" charset="0"/>
                <a:cs typeface="Arial" panose="020B0604020202020204" pitchFamily="34" charset="0"/>
              </a:rPr>
              <a:t>Structured Decision Making </a:t>
            </a:r>
          </a:p>
          <a:p>
            <a:pPr marL="1600200" lvl="2" indent="-685800">
              <a:buFont typeface="Arial" panose="020B0604020202020204" pitchFamily="34" charset="0"/>
              <a:buChar char="•"/>
            </a:pPr>
            <a:r>
              <a:rPr lang="en-CA" sz="4400" kern="0" dirty="0">
                <a:effectLst/>
                <a:latin typeface="Arial" panose="020B0604020202020204" pitchFamily="34" charset="0"/>
                <a:ea typeface="Calibri" panose="020F0502020204030204" pitchFamily="34" charset="0"/>
                <a:cs typeface="Arial" panose="020B0604020202020204" pitchFamily="34" charset="0"/>
              </a:rPr>
              <a:t>Priority Threat Management </a:t>
            </a:r>
          </a:p>
          <a:p>
            <a:pPr marL="1600200" lvl="2" indent="-685800">
              <a:buFont typeface="Arial" panose="020B0604020202020204" pitchFamily="34" charset="0"/>
              <a:buChar char="•"/>
            </a:pPr>
            <a:r>
              <a:rPr lang="en-CA" sz="4400" kern="0" dirty="0">
                <a:effectLst/>
                <a:latin typeface="Arial" panose="020B0604020202020204" pitchFamily="34" charset="0"/>
                <a:ea typeface="Calibri" panose="020F0502020204030204" pitchFamily="34" charset="0"/>
                <a:cs typeface="Arial" panose="020B0604020202020204" pitchFamily="34" charset="0"/>
              </a:rPr>
              <a:t>Recovery Potential Analysis </a:t>
            </a:r>
          </a:p>
          <a:p>
            <a:pPr marL="1600200" lvl="2" indent="-685800">
              <a:buFont typeface="Arial" panose="020B0604020202020204" pitchFamily="34" charset="0"/>
              <a:buChar char="•"/>
            </a:pPr>
            <a:r>
              <a:rPr lang="en-CA" sz="4400" kern="0" dirty="0">
                <a:effectLst/>
                <a:latin typeface="Arial" panose="020B0604020202020204" pitchFamily="34" charset="0"/>
                <a:ea typeface="Calibri" panose="020F0502020204030204" pitchFamily="34" charset="0"/>
              </a:rPr>
              <a:t>Salmon Enhancement </a:t>
            </a:r>
          </a:p>
          <a:p>
            <a:pPr marL="1600200" lvl="2" indent="-685800">
              <a:buFont typeface="Arial" panose="020B0604020202020204" pitchFamily="34" charset="0"/>
              <a:buChar char="•"/>
            </a:pPr>
            <a:r>
              <a:rPr lang="en-CA" sz="4400" kern="0" dirty="0">
                <a:effectLst/>
                <a:latin typeface="Arial" panose="020B0604020202020204" pitchFamily="34" charset="0"/>
                <a:ea typeface="Calibri" panose="020F0502020204030204" pitchFamily="34" charset="0"/>
              </a:rPr>
              <a:t>Risk Assessment Methodology and Adaptive Management</a:t>
            </a:r>
          </a:p>
          <a:p>
            <a:pPr marL="685800" indent="-685800">
              <a:buFont typeface="Arial" panose="020B0604020202020204" pitchFamily="34" charset="0"/>
              <a:buChar char="•"/>
            </a:pPr>
            <a:endParaRPr lang="en-CA" sz="4800" kern="0" dirty="0">
              <a:solidFill>
                <a:schemeClr val="bg1"/>
              </a:solidFill>
              <a:latin typeface="Arial" panose="020B0604020202020204" pitchFamily="34" charset="0"/>
              <a:ea typeface="Calibri" panose="020F0502020204030204" pitchFamily="34" charset="0"/>
            </a:endParaRPr>
          </a:p>
          <a:p>
            <a:pPr marL="685800" indent="-685800">
              <a:buFont typeface="Arial" panose="020B0604020202020204" pitchFamily="34" charset="0"/>
              <a:buChar char="•"/>
            </a:pPr>
            <a:endParaRPr lang="en-CA" sz="4800" kern="0" dirty="0">
              <a:solidFill>
                <a:schemeClr val="bg1"/>
              </a:solidFill>
              <a:latin typeface="Arial" panose="020B0604020202020204" pitchFamily="34" charset="0"/>
              <a:ea typeface="Calibri" panose="020F0502020204030204" pitchFamily="34" charset="0"/>
            </a:endParaRPr>
          </a:p>
          <a:p>
            <a:pPr marL="685800" indent="-685800">
              <a:buFont typeface="Arial" panose="020B0604020202020204" pitchFamily="34" charset="0"/>
              <a:buChar char="•"/>
            </a:pPr>
            <a:endParaRPr lang="en-CA" sz="900" kern="0" dirty="0">
              <a:solidFill>
                <a:schemeClr val="bg1"/>
              </a:solidFill>
              <a:latin typeface="Arial" panose="020B0604020202020204" pitchFamily="34" charset="0"/>
              <a:ea typeface="Calibri" panose="020F0502020204030204" pitchFamily="34" charset="0"/>
            </a:endParaRPr>
          </a:p>
          <a:p>
            <a:pPr marL="685800" indent="-685800">
              <a:buFont typeface="Arial" panose="020B0604020202020204" pitchFamily="34" charset="0"/>
              <a:buChar char="•"/>
            </a:pPr>
            <a:endParaRPr lang="en-CA" sz="4800" kern="0" dirty="0">
              <a:solidFill>
                <a:schemeClr val="bg1"/>
              </a:solidFill>
              <a:latin typeface="Arial" panose="020B0604020202020204" pitchFamily="34" charset="0"/>
              <a:ea typeface="Calibri" panose="020F0502020204030204" pitchFamily="34" charset="0"/>
            </a:endParaRPr>
          </a:p>
          <a:p>
            <a:endParaRPr lang="en-CA" sz="4800" kern="0" dirty="0">
              <a:solidFill>
                <a:schemeClr val="bg1"/>
              </a:solidFill>
              <a:latin typeface="Arial" panose="020B0604020202020204" pitchFamily="34" charset="0"/>
              <a:ea typeface="Calibri" panose="020F0502020204030204" pitchFamily="34" charset="0"/>
            </a:endParaRPr>
          </a:p>
        </p:txBody>
      </p:sp>
      <p:sp>
        <p:nvSpPr>
          <p:cNvPr id="7" name="TextBox 6">
            <a:extLst>
              <a:ext uri="{FF2B5EF4-FFF2-40B4-BE49-F238E27FC236}">
                <a16:creationId xmlns:a16="http://schemas.microsoft.com/office/drawing/2014/main" id="{B9E96CD1-4C09-E136-CD63-6A91EB231CF3}"/>
              </a:ext>
            </a:extLst>
          </p:cNvPr>
          <p:cNvSpPr txBox="1"/>
          <p:nvPr/>
        </p:nvSpPr>
        <p:spPr>
          <a:xfrm>
            <a:off x="330425" y="16001321"/>
            <a:ext cx="13906437" cy="5397183"/>
          </a:xfrm>
          <a:prstGeom prst="rect">
            <a:avLst/>
          </a:prstGeom>
          <a:solidFill>
            <a:srgbClr val="00B050"/>
          </a:solidFill>
          <a:ln w="38100">
            <a:solidFill>
              <a:srgbClr val="C00000"/>
            </a:solidFill>
          </a:ln>
        </p:spPr>
        <p:txBody>
          <a:bodyPr wrap="square" rtlCol="0">
            <a:spAutoFit/>
          </a:bodyPr>
          <a:lstStyle/>
          <a:p>
            <a:pPr marL="1143000" lvl="1" indent="-1143000">
              <a:lnSpc>
                <a:spcPct val="108000"/>
              </a:lnSpc>
              <a:spcBef>
                <a:spcPts val="1200"/>
              </a:spcBef>
              <a:buAutoNum type="arabicPeriod" startAt="2"/>
            </a:pPr>
            <a:endParaRPr lang="en-CA" sz="4400" u="sng" dirty="0">
              <a:latin typeface="Arial" panose="020B0604020202020204" pitchFamily="34" charset="0"/>
              <a:cs typeface="Arial" panose="020B0604020202020204" pitchFamily="34" charset="0"/>
            </a:endParaRPr>
          </a:p>
          <a:p>
            <a:pPr marL="1143000" lvl="1" indent="-1143000">
              <a:lnSpc>
                <a:spcPct val="108000"/>
              </a:lnSpc>
              <a:spcBef>
                <a:spcPts val="1200"/>
              </a:spcBef>
              <a:buAutoNum type="arabicPeriod" startAt="2"/>
            </a:pPr>
            <a:r>
              <a:rPr lang="en-CA" sz="6000" u="sng" dirty="0">
                <a:solidFill>
                  <a:schemeClr val="bg1"/>
                </a:solidFill>
                <a:latin typeface="Arial" panose="020B0604020202020204" pitchFamily="34" charset="0"/>
                <a:cs typeface="Arial" panose="020B0604020202020204" pitchFamily="34" charset="0"/>
              </a:rPr>
              <a:t>Local planning and implementation </a:t>
            </a:r>
            <a:r>
              <a:rPr lang="en-CA" sz="6000" dirty="0">
                <a:solidFill>
                  <a:schemeClr val="bg1"/>
                </a:solidFill>
                <a:latin typeface="Arial" panose="020B0604020202020204" pitchFamily="34" charset="0"/>
                <a:cs typeface="Arial" panose="020B0604020202020204" pitchFamily="34" charset="0"/>
              </a:rPr>
              <a:t>of specific Chinook rehabilitation projects</a:t>
            </a:r>
          </a:p>
          <a:p>
            <a:pPr marL="1143000" lvl="1" indent="-1143000">
              <a:lnSpc>
                <a:spcPct val="108000"/>
              </a:lnSpc>
              <a:spcBef>
                <a:spcPts val="1200"/>
              </a:spcBef>
              <a:buAutoNum type="arabicPeriod" startAt="2"/>
            </a:pPr>
            <a:endParaRPr lang="en-CA" sz="6000" dirty="0">
              <a:solidFill>
                <a:srgbClr val="C00000"/>
              </a:solidFill>
              <a:latin typeface="Arial" panose="020B0604020202020204" pitchFamily="34" charset="0"/>
              <a:cs typeface="Arial" panose="020B0604020202020204" pitchFamily="34" charset="0"/>
            </a:endParaRPr>
          </a:p>
          <a:p>
            <a:endParaRPr lang="en-CA" dirty="0">
              <a:solidFill>
                <a:srgbClr val="C00000"/>
              </a:solidFill>
              <a:latin typeface="Arial" panose="020B0604020202020204" pitchFamily="34" charset="0"/>
              <a:cs typeface="Arial" panose="020B0604020202020204" pitchFamily="34" charset="0"/>
            </a:endParaRPr>
          </a:p>
        </p:txBody>
      </p:sp>
      <p:pic>
        <p:nvPicPr>
          <p:cNvPr id="15" name="Picture 14" descr="A diagram of a strategy&#10;&#10;Description automatically generated">
            <a:extLst>
              <a:ext uri="{FF2B5EF4-FFF2-40B4-BE49-F238E27FC236}">
                <a16:creationId xmlns:a16="http://schemas.microsoft.com/office/drawing/2014/main" id="{8AA56743-1D64-2308-06E9-DDD660B95FB9}"/>
              </a:ext>
            </a:extLst>
          </p:cNvPr>
          <p:cNvPicPr>
            <a:picLocks noChangeAspect="1"/>
          </p:cNvPicPr>
          <p:nvPr/>
        </p:nvPicPr>
        <p:blipFill rotWithShape="1">
          <a:blip r:embed="rId5">
            <a:extLst>
              <a:ext uri="{28A0092B-C50C-407E-A947-70E740481C1C}">
                <a14:useLocalDpi xmlns:a14="http://schemas.microsoft.com/office/drawing/2010/main" val="0"/>
              </a:ext>
            </a:extLst>
          </a:blip>
          <a:srcRect l="4440" t="4164" r="4688" b="13605"/>
          <a:stretch/>
        </p:blipFill>
        <p:spPr>
          <a:xfrm>
            <a:off x="12433912" y="23878180"/>
            <a:ext cx="9480312" cy="7588120"/>
          </a:xfrm>
          <a:prstGeom prst="rect">
            <a:avLst/>
          </a:prstGeom>
          <a:ln w="53975">
            <a:solidFill>
              <a:srgbClr val="C00000"/>
            </a:solidFill>
          </a:ln>
        </p:spPr>
      </p:pic>
      <p:sp>
        <p:nvSpPr>
          <p:cNvPr id="16" name="Rectangle 15">
            <a:extLst>
              <a:ext uri="{FF2B5EF4-FFF2-40B4-BE49-F238E27FC236}">
                <a16:creationId xmlns:a16="http://schemas.microsoft.com/office/drawing/2014/main" id="{C4D5F5AB-9866-E9B3-B627-5BB419CC178C}"/>
              </a:ext>
            </a:extLst>
          </p:cNvPr>
          <p:cNvSpPr/>
          <p:nvPr/>
        </p:nvSpPr>
        <p:spPr>
          <a:xfrm>
            <a:off x="10855768" y="13484043"/>
            <a:ext cx="10689496" cy="282343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26" name="98230D65-64DD-44D0-A203-8A2FD51AC301" descr="IMG_2346.jpg">
            <a:extLst>
              <a:ext uri="{FF2B5EF4-FFF2-40B4-BE49-F238E27FC236}">
                <a16:creationId xmlns:a16="http://schemas.microsoft.com/office/drawing/2014/main" id="{7254910E-B172-59E4-5D5B-79BE944E65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7195" y="23943999"/>
            <a:ext cx="5853808" cy="56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8CCCA9A4-7CE7-D309-8119-9BB41902DB31}"/>
              </a:ext>
            </a:extLst>
          </p:cNvPr>
          <p:cNvSpPr txBox="1"/>
          <p:nvPr/>
        </p:nvSpPr>
        <p:spPr>
          <a:xfrm>
            <a:off x="12357998" y="23922593"/>
            <a:ext cx="9480312" cy="1569660"/>
          </a:xfrm>
          <a:prstGeom prst="rect">
            <a:avLst/>
          </a:prstGeom>
          <a:solidFill>
            <a:srgbClr val="00B050"/>
          </a:solidFill>
        </p:spPr>
        <p:txBody>
          <a:bodyPr wrap="square" rtlCol="0">
            <a:spAutoFit/>
          </a:bodyPr>
          <a:lstStyle/>
          <a:p>
            <a:r>
              <a:rPr lang="en-CA" sz="4800" dirty="0">
                <a:solidFill>
                  <a:schemeClr val="bg1"/>
                </a:solidFill>
                <a:latin typeface="Arial" panose="020B0604020202020204" pitchFamily="34" charset="0"/>
                <a:cs typeface="Arial" panose="020B0604020202020204" pitchFamily="34" charset="0"/>
              </a:rPr>
              <a:t>3. </a:t>
            </a:r>
            <a:r>
              <a:rPr lang="en-CA" sz="4800" u="sng" dirty="0">
                <a:solidFill>
                  <a:schemeClr val="bg1"/>
                </a:solidFill>
                <a:latin typeface="Arial" panose="020B0604020202020204" pitchFamily="34" charset="0"/>
                <a:cs typeface="Arial" panose="020B0604020202020204" pitchFamily="34" charset="0"/>
              </a:rPr>
              <a:t>Strategic and co-ordinated rehabilitation activities</a:t>
            </a:r>
          </a:p>
        </p:txBody>
      </p:sp>
      <p:pic>
        <p:nvPicPr>
          <p:cNvPr id="12" name="Picture 11">
            <a:extLst>
              <a:ext uri="{FF2B5EF4-FFF2-40B4-BE49-F238E27FC236}">
                <a16:creationId xmlns:a16="http://schemas.microsoft.com/office/drawing/2014/main" id="{A9732244-2D1E-90C1-5ACB-B9FD8C93760F}"/>
              </a:ext>
            </a:extLst>
          </p:cNvPr>
          <p:cNvPicPr>
            <a:picLocks noChangeAspect="1"/>
          </p:cNvPicPr>
          <p:nvPr/>
        </p:nvPicPr>
        <p:blipFill>
          <a:blip r:embed="rId7"/>
          <a:stretch>
            <a:fillRect/>
          </a:stretch>
        </p:blipFill>
        <p:spPr>
          <a:xfrm>
            <a:off x="457499" y="8231060"/>
            <a:ext cx="7458596" cy="4848388"/>
          </a:xfrm>
          <a:prstGeom prst="rect">
            <a:avLst/>
          </a:prstGeom>
        </p:spPr>
      </p:pic>
      <p:sp>
        <p:nvSpPr>
          <p:cNvPr id="17" name="TextBox 16">
            <a:extLst>
              <a:ext uri="{FF2B5EF4-FFF2-40B4-BE49-F238E27FC236}">
                <a16:creationId xmlns:a16="http://schemas.microsoft.com/office/drawing/2014/main" id="{74CA119E-791D-448E-346F-90CFB21DFBB8}"/>
              </a:ext>
            </a:extLst>
          </p:cNvPr>
          <p:cNvSpPr txBox="1"/>
          <p:nvPr/>
        </p:nvSpPr>
        <p:spPr>
          <a:xfrm>
            <a:off x="4417035" y="13794481"/>
            <a:ext cx="6998119" cy="2246769"/>
          </a:xfrm>
          <a:prstGeom prst="rect">
            <a:avLst/>
          </a:prstGeom>
          <a:solidFill>
            <a:schemeClr val="bg1">
              <a:lumMod val="75000"/>
            </a:schemeClr>
          </a:solidFill>
          <a:ln w="34925">
            <a:solidFill>
              <a:schemeClr val="bg1"/>
            </a:solidFill>
          </a:ln>
        </p:spPr>
        <p:txBody>
          <a:bodyPr wrap="square" rtlCol="0">
            <a:spAutoFit/>
          </a:bodyPr>
          <a:lstStyle/>
          <a:p>
            <a:pPr algn="ctr"/>
            <a:r>
              <a:rPr lang="en-CA" sz="14000" b="1" dirty="0">
                <a:solidFill>
                  <a:schemeClr val="bg1"/>
                </a:solidFill>
                <a:effectLst>
                  <a:outerShdw blurRad="38100" dist="38100" dir="2700000" algn="tl">
                    <a:srgbClr val="000000">
                      <a:alpha val="43137"/>
                    </a:srgbClr>
                  </a:outerShdw>
                </a:effectLst>
                <a:latin typeface="HP Simplified" panose="020B0604020204020204" pitchFamily="34" charset="0"/>
                <a:ea typeface="Cambria Math" panose="02040503050406030204" pitchFamily="18" charset="0"/>
                <a:cs typeface="Forte Forward" panose="020F0502020204030204" pitchFamily="2" charset="0"/>
              </a:rPr>
              <a:t>Science</a:t>
            </a:r>
          </a:p>
        </p:txBody>
      </p:sp>
      <p:pic>
        <p:nvPicPr>
          <p:cNvPr id="8" name="Picture 7">
            <a:extLst>
              <a:ext uri="{FF2B5EF4-FFF2-40B4-BE49-F238E27FC236}">
                <a16:creationId xmlns:a16="http://schemas.microsoft.com/office/drawing/2014/main" id="{B5D2B4E9-ECAB-4378-A240-C3B27D947953}"/>
              </a:ext>
            </a:extLst>
          </p:cNvPr>
          <p:cNvPicPr>
            <a:picLocks noChangeAspect="1"/>
          </p:cNvPicPr>
          <p:nvPr/>
        </p:nvPicPr>
        <p:blipFill rotWithShape="1">
          <a:blip r:embed="rId8"/>
          <a:srcRect t="35710" b="19078"/>
          <a:stretch/>
        </p:blipFill>
        <p:spPr>
          <a:xfrm>
            <a:off x="346432" y="21597863"/>
            <a:ext cx="11786515" cy="2169050"/>
          </a:xfrm>
          <a:prstGeom prst="rect">
            <a:avLst/>
          </a:prstGeom>
        </p:spPr>
      </p:pic>
      <p:pic>
        <p:nvPicPr>
          <p:cNvPr id="13" name="Picture 12">
            <a:extLst>
              <a:ext uri="{FF2B5EF4-FFF2-40B4-BE49-F238E27FC236}">
                <a16:creationId xmlns:a16="http://schemas.microsoft.com/office/drawing/2014/main" id="{D2241A87-910D-F913-65E9-D159EB89159E}"/>
              </a:ext>
            </a:extLst>
          </p:cNvPr>
          <p:cNvPicPr>
            <a:picLocks noChangeAspect="1"/>
          </p:cNvPicPr>
          <p:nvPr/>
        </p:nvPicPr>
        <p:blipFill rotWithShape="1">
          <a:blip r:embed="rId8"/>
          <a:srcRect t="35710" b="19078"/>
          <a:stretch/>
        </p:blipFill>
        <p:spPr>
          <a:xfrm>
            <a:off x="357472" y="13280606"/>
            <a:ext cx="13313188" cy="3178142"/>
          </a:xfrm>
          <a:prstGeom prst="rect">
            <a:avLst/>
          </a:prstGeom>
        </p:spPr>
      </p:pic>
      <p:pic>
        <p:nvPicPr>
          <p:cNvPr id="24" name="Picture 23">
            <a:extLst>
              <a:ext uri="{FF2B5EF4-FFF2-40B4-BE49-F238E27FC236}">
                <a16:creationId xmlns:a16="http://schemas.microsoft.com/office/drawing/2014/main" id="{1AE05289-291F-D937-2564-096B3E0B2F09}"/>
              </a:ext>
            </a:extLst>
          </p:cNvPr>
          <p:cNvPicPr>
            <a:picLocks noChangeAspect="1"/>
          </p:cNvPicPr>
          <p:nvPr/>
        </p:nvPicPr>
        <p:blipFill rotWithShape="1">
          <a:blip r:embed="rId8"/>
          <a:srcRect t="35710" b="19078"/>
          <a:stretch/>
        </p:blipFill>
        <p:spPr>
          <a:xfrm>
            <a:off x="7942825" y="13278079"/>
            <a:ext cx="14148187" cy="3178142"/>
          </a:xfrm>
          <a:prstGeom prst="rect">
            <a:avLst/>
          </a:prstGeom>
        </p:spPr>
      </p:pic>
      <p:pic>
        <p:nvPicPr>
          <p:cNvPr id="25" name="Picture 24">
            <a:extLst>
              <a:ext uri="{FF2B5EF4-FFF2-40B4-BE49-F238E27FC236}">
                <a16:creationId xmlns:a16="http://schemas.microsoft.com/office/drawing/2014/main" id="{0F934415-5932-CEF1-1575-47153A5ACBB4}"/>
              </a:ext>
            </a:extLst>
          </p:cNvPr>
          <p:cNvPicPr>
            <a:picLocks noChangeAspect="1"/>
          </p:cNvPicPr>
          <p:nvPr/>
        </p:nvPicPr>
        <p:blipFill rotWithShape="1">
          <a:blip r:embed="rId8"/>
          <a:srcRect t="35710" b="19078"/>
          <a:stretch/>
        </p:blipFill>
        <p:spPr>
          <a:xfrm>
            <a:off x="325855" y="20124900"/>
            <a:ext cx="13587127" cy="3016963"/>
          </a:xfrm>
          <a:prstGeom prst="rect">
            <a:avLst/>
          </a:prstGeom>
        </p:spPr>
      </p:pic>
      <p:cxnSp>
        <p:nvCxnSpPr>
          <p:cNvPr id="19" name="Straight Connector 18">
            <a:extLst>
              <a:ext uri="{FF2B5EF4-FFF2-40B4-BE49-F238E27FC236}">
                <a16:creationId xmlns:a16="http://schemas.microsoft.com/office/drawing/2014/main" id="{985C06BB-8F29-6B65-D43C-78EA33F8BBAB}"/>
              </a:ext>
            </a:extLst>
          </p:cNvPr>
          <p:cNvCxnSpPr>
            <a:cxnSpLocks/>
          </p:cNvCxnSpPr>
          <p:nvPr/>
        </p:nvCxnSpPr>
        <p:spPr>
          <a:xfrm>
            <a:off x="293842" y="13306957"/>
            <a:ext cx="21797170" cy="39779"/>
          </a:xfrm>
          <a:prstGeom prst="line">
            <a:avLst/>
          </a:prstGeom>
          <a:ln w="165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D0F368C-1A65-2A98-A852-97A487798EAE}"/>
              </a:ext>
            </a:extLst>
          </p:cNvPr>
          <p:cNvCxnSpPr>
            <a:cxnSpLocks/>
            <a:endCxn id="32" idx="0"/>
          </p:cNvCxnSpPr>
          <p:nvPr/>
        </p:nvCxnSpPr>
        <p:spPr>
          <a:xfrm flipV="1">
            <a:off x="-48362" y="8208900"/>
            <a:ext cx="22228669" cy="22160"/>
          </a:xfrm>
          <a:prstGeom prst="line">
            <a:avLst/>
          </a:prstGeom>
          <a:ln w="165100">
            <a:solidFill>
              <a:srgbClr val="C00000"/>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708EAD28-E193-38B9-3972-52FEFB6960D3}"/>
              </a:ext>
            </a:extLst>
          </p:cNvPr>
          <p:cNvPicPr>
            <a:picLocks noChangeAspect="1"/>
          </p:cNvPicPr>
          <p:nvPr/>
        </p:nvPicPr>
        <p:blipFill rotWithShape="1">
          <a:blip r:embed="rId8"/>
          <a:srcRect t="35710" b="19078"/>
          <a:stretch/>
        </p:blipFill>
        <p:spPr>
          <a:xfrm>
            <a:off x="293842" y="20047189"/>
            <a:ext cx="21624892" cy="3629834"/>
          </a:xfrm>
          <a:prstGeom prst="rect">
            <a:avLst/>
          </a:prstGeom>
        </p:spPr>
      </p:pic>
      <p:cxnSp>
        <p:nvCxnSpPr>
          <p:cNvPr id="22" name="Straight Connector 21">
            <a:extLst>
              <a:ext uri="{FF2B5EF4-FFF2-40B4-BE49-F238E27FC236}">
                <a16:creationId xmlns:a16="http://schemas.microsoft.com/office/drawing/2014/main" id="{350BFF08-E735-4B79-6209-6EA4F7E3AC66}"/>
              </a:ext>
            </a:extLst>
          </p:cNvPr>
          <p:cNvCxnSpPr>
            <a:cxnSpLocks/>
          </p:cNvCxnSpPr>
          <p:nvPr/>
        </p:nvCxnSpPr>
        <p:spPr>
          <a:xfrm>
            <a:off x="226348" y="23754735"/>
            <a:ext cx="21733540" cy="0"/>
          </a:xfrm>
          <a:prstGeom prst="line">
            <a:avLst/>
          </a:prstGeom>
          <a:ln w="152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7BC8F36-7475-F9F9-822B-3CA616E3EA5F}"/>
              </a:ext>
            </a:extLst>
          </p:cNvPr>
          <p:cNvCxnSpPr/>
          <p:nvPr/>
        </p:nvCxnSpPr>
        <p:spPr>
          <a:xfrm>
            <a:off x="8021690" y="8231060"/>
            <a:ext cx="0" cy="5049545"/>
          </a:xfrm>
          <a:prstGeom prst="line">
            <a:avLst/>
          </a:prstGeom>
          <a:ln w="1682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8C4291-8035-3705-48B9-28DF687E81DD}"/>
              </a:ext>
            </a:extLst>
          </p:cNvPr>
          <p:cNvCxnSpPr>
            <a:cxnSpLocks/>
          </p:cNvCxnSpPr>
          <p:nvPr/>
        </p:nvCxnSpPr>
        <p:spPr>
          <a:xfrm>
            <a:off x="325855" y="16379825"/>
            <a:ext cx="21792829" cy="95381"/>
          </a:xfrm>
          <a:prstGeom prst="line">
            <a:avLst/>
          </a:prstGeom>
          <a:ln w="165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F0B3E0E-8A0F-9A76-2F29-8A7E6387A425}"/>
              </a:ext>
            </a:extLst>
          </p:cNvPr>
          <p:cNvCxnSpPr>
            <a:cxnSpLocks/>
          </p:cNvCxnSpPr>
          <p:nvPr/>
        </p:nvCxnSpPr>
        <p:spPr>
          <a:xfrm flipH="1">
            <a:off x="14271079" y="16475206"/>
            <a:ext cx="20690" cy="3746441"/>
          </a:xfrm>
          <a:prstGeom prst="line">
            <a:avLst/>
          </a:prstGeom>
          <a:ln w="168275">
            <a:solidFill>
              <a:srgbClr val="C00000"/>
            </a:solidFill>
          </a:ln>
        </p:spPr>
        <p:style>
          <a:lnRef idx="1">
            <a:schemeClr val="accent1"/>
          </a:lnRef>
          <a:fillRef idx="0">
            <a:schemeClr val="accent1"/>
          </a:fillRef>
          <a:effectRef idx="0">
            <a:schemeClr val="accent1"/>
          </a:effectRef>
          <a:fontRef idx="minor">
            <a:schemeClr val="tx1"/>
          </a:fontRef>
        </p:style>
      </p:cxnSp>
      <p:pic>
        <p:nvPicPr>
          <p:cNvPr id="30" name="Picture 29" descr="A cartoon of a person pointing at a blackboard&#10;&#10;Description automatically generated">
            <a:extLst>
              <a:ext uri="{FF2B5EF4-FFF2-40B4-BE49-F238E27FC236}">
                <a16:creationId xmlns:a16="http://schemas.microsoft.com/office/drawing/2014/main" id="{557441EE-D390-3B30-2A0E-A05163CF90D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30535" y="13346736"/>
            <a:ext cx="5711265" cy="2981499"/>
          </a:xfrm>
          <a:prstGeom prst="rect">
            <a:avLst/>
          </a:prstGeom>
        </p:spPr>
      </p:pic>
      <p:pic>
        <p:nvPicPr>
          <p:cNvPr id="39" name="C1F9A893-5AC9-4A4C-A099-F3B477CAF731">
            <a:extLst>
              <a:ext uri="{FF2B5EF4-FFF2-40B4-BE49-F238E27FC236}">
                <a16:creationId xmlns:a16="http://schemas.microsoft.com/office/drawing/2014/main" id="{E1B392D6-6E9D-F184-9569-6AC66DF2C654}"/>
              </a:ext>
            </a:extLst>
          </p:cNvPr>
          <p:cNvPicPr>
            <a:picLocks noChangeAspect="1"/>
          </p:cNvPicPr>
          <p:nvPr/>
        </p:nvPicPr>
        <p:blipFill rotWithShape="1">
          <a:blip r:embed="rId10">
            <a:extLst>
              <a:ext uri="{28A0092B-C50C-407E-A947-70E740481C1C}">
                <a14:useLocalDpi xmlns:a14="http://schemas.microsoft.com/office/drawing/2010/main" val="0"/>
              </a:ext>
            </a:extLst>
          </a:blip>
          <a:srcRect t="18621"/>
          <a:stretch/>
        </p:blipFill>
        <p:spPr bwMode="auto">
          <a:xfrm>
            <a:off x="376977" y="20150315"/>
            <a:ext cx="7465021" cy="3415158"/>
          </a:xfrm>
          <a:prstGeom prst="rect">
            <a:avLst/>
          </a:prstGeom>
          <a:noFill/>
          <a:ln>
            <a:noFill/>
          </a:ln>
        </p:spPr>
      </p:pic>
      <p:cxnSp>
        <p:nvCxnSpPr>
          <p:cNvPr id="14" name="Straight Connector 13">
            <a:extLst>
              <a:ext uri="{FF2B5EF4-FFF2-40B4-BE49-F238E27FC236}">
                <a16:creationId xmlns:a16="http://schemas.microsoft.com/office/drawing/2014/main" id="{9C8DBDA6-DD7F-9AB3-2BEE-0F34378E17F8}"/>
              </a:ext>
            </a:extLst>
          </p:cNvPr>
          <p:cNvCxnSpPr>
            <a:cxnSpLocks/>
          </p:cNvCxnSpPr>
          <p:nvPr/>
        </p:nvCxnSpPr>
        <p:spPr>
          <a:xfrm>
            <a:off x="325855" y="20124900"/>
            <a:ext cx="21773821" cy="0"/>
          </a:xfrm>
          <a:prstGeom prst="line">
            <a:avLst/>
          </a:prstGeom>
          <a:ln w="165100">
            <a:solidFill>
              <a:srgbClr val="C00000"/>
            </a:solidFill>
          </a:ln>
        </p:spPr>
        <p:style>
          <a:lnRef idx="1">
            <a:schemeClr val="accent1"/>
          </a:lnRef>
          <a:fillRef idx="0">
            <a:schemeClr val="accent1"/>
          </a:fillRef>
          <a:effectRef idx="0">
            <a:schemeClr val="accent1"/>
          </a:effectRef>
          <a:fontRef idx="minor">
            <a:schemeClr val="tx1"/>
          </a:fontRef>
        </p:style>
      </p:cxnSp>
      <p:sp>
        <p:nvSpPr>
          <p:cNvPr id="40" name="Rectangle 5">
            <a:extLst>
              <a:ext uri="{FF2B5EF4-FFF2-40B4-BE49-F238E27FC236}">
                <a16:creationId xmlns:a16="http://schemas.microsoft.com/office/drawing/2014/main" id="{A394CB40-D1E7-E461-89EF-A0E5F174186D}"/>
              </a:ext>
            </a:extLst>
          </p:cNvPr>
          <p:cNvSpPr>
            <a:spLocks noChangeArrowheads="1"/>
          </p:cNvSpPr>
          <p:nvPr/>
        </p:nvSpPr>
        <p:spPr bwMode="auto">
          <a:xfrm flipV="1">
            <a:off x="27155954" y="19966862"/>
            <a:ext cx="2598554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CA"/>
          </a:p>
        </p:txBody>
      </p:sp>
      <p:sp>
        <p:nvSpPr>
          <p:cNvPr id="18" name="TextBox 17">
            <a:extLst>
              <a:ext uri="{FF2B5EF4-FFF2-40B4-BE49-F238E27FC236}">
                <a16:creationId xmlns:a16="http://schemas.microsoft.com/office/drawing/2014/main" id="{802F46C2-BF68-A969-8B1E-89772E943193}"/>
              </a:ext>
            </a:extLst>
          </p:cNvPr>
          <p:cNvSpPr txBox="1"/>
          <p:nvPr/>
        </p:nvSpPr>
        <p:spPr>
          <a:xfrm>
            <a:off x="8971041" y="20580836"/>
            <a:ext cx="14458950" cy="2400657"/>
          </a:xfrm>
          <a:prstGeom prst="rect">
            <a:avLst/>
          </a:prstGeom>
          <a:noFill/>
        </p:spPr>
        <p:txBody>
          <a:bodyPr wrap="square" rtlCol="0">
            <a:spAutoFit/>
          </a:bodyPr>
          <a:lstStyle/>
          <a:p>
            <a:r>
              <a:rPr lang="en-CA" sz="15000" b="1" dirty="0">
                <a:solidFill>
                  <a:schemeClr val="bg1"/>
                </a:solidFill>
                <a:effectLst>
                  <a:outerShdw blurRad="38100" dist="38100" dir="2700000" algn="tl">
                    <a:srgbClr val="000000">
                      <a:alpha val="43137"/>
                    </a:srgbClr>
                  </a:outerShdw>
                </a:effectLst>
                <a:latin typeface="Skeena" panose="020F0502020204030204" pitchFamily="2" charset="0"/>
                <a:cs typeface="Arial" panose="020B0604020202020204" pitchFamily="34" charset="0"/>
              </a:rPr>
              <a:t>MANAGEMENT</a:t>
            </a:r>
          </a:p>
        </p:txBody>
      </p:sp>
      <p:cxnSp>
        <p:nvCxnSpPr>
          <p:cNvPr id="23" name="Straight Connector 22">
            <a:extLst>
              <a:ext uri="{FF2B5EF4-FFF2-40B4-BE49-F238E27FC236}">
                <a16:creationId xmlns:a16="http://schemas.microsoft.com/office/drawing/2014/main" id="{6114A475-9800-B2AA-1428-8D723A45E679}"/>
              </a:ext>
            </a:extLst>
          </p:cNvPr>
          <p:cNvCxnSpPr>
            <a:cxnSpLocks/>
          </p:cNvCxnSpPr>
          <p:nvPr/>
        </p:nvCxnSpPr>
        <p:spPr>
          <a:xfrm flipH="1">
            <a:off x="7889842" y="19976535"/>
            <a:ext cx="20690" cy="3746441"/>
          </a:xfrm>
          <a:prstGeom prst="line">
            <a:avLst/>
          </a:prstGeom>
          <a:ln w="1682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5B330E9-8025-EF70-8E37-1DF036331AA6}"/>
              </a:ext>
            </a:extLst>
          </p:cNvPr>
          <p:cNvCxnSpPr>
            <a:cxnSpLocks/>
          </p:cNvCxnSpPr>
          <p:nvPr/>
        </p:nvCxnSpPr>
        <p:spPr>
          <a:xfrm flipH="1">
            <a:off x="14252869" y="16378459"/>
            <a:ext cx="20690" cy="3746441"/>
          </a:xfrm>
          <a:prstGeom prst="line">
            <a:avLst/>
          </a:prstGeom>
          <a:ln w="168275">
            <a:solidFill>
              <a:srgbClr val="C00000"/>
            </a:solidFill>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C270BF4B-8C56-BEE6-B1E2-EA14B05F5814}"/>
              </a:ext>
            </a:extLst>
          </p:cNvPr>
          <p:cNvPicPr>
            <a:picLocks noChangeAspect="1"/>
          </p:cNvPicPr>
          <p:nvPr/>
        </p:nvPicPr>
        <p:blipFill>
          <a:blip r:embed="rId11"/>
          <a:stretch>
            <a:fillRect/>
          </a:stretch>
        </p:blipFill>
        <p:spPr>
          <a:xfrm>
            <a:off x="22099676" y="8208900"/>
            <a:ext cx="161262" cy="23490300"/>
          </a:xfrm>
          <a:prstGeom prst="rect">
            <a:avLst/>
          </a:prstGeom>
        </p:spPr>
      </p:pic>
      <p:pic>
        <p:nvPicPr>
          <p:cNvPr id="43" name="Picture 42">
            <a:extLst>
              <a:ext uri="{FF2B5EF4-FFF2-40B4-BE49-F238E27FC236}">
                <a16:creationId xmlns:a16="http://schemas.microsoft.com/office/drawing/2014/main" id="{B03232D1-930A-3747-3A00-1552F1E3CF79}"/>
              </a:ext>
            </a:extLst>
          </p:cNvPr>
          <p:cNvPicPr>
            <a:picLocks noChangeAspect="1"/>
          </p:cNvPicPr>
          <p:nvPr/>
        </p:nvPicPr>
        <p:blipFill>
          <a:blip r:embed="rId12"/>
          <a:stretch>
            <a:fillRect/>
          </a:stretch>
        </p:blipFill>
        <p:spPr>
          <a:xfrm>
            <a:off x="14349735" y="16572665"/>
            <a:ext cx="7673076" cy="3484695"/>
          </a:xfrm>
          <a:prstGeom prst="rect">
            <a:avLst/>
          </a:prstGeom>
        </p:spPr>
      </p:pic>
      <p:sp>
        <p:nvSpPr>
          <p:cNvPr id="41" name="TextBox 40">
            <a:extLst>
              <a:ext uri="{FF2B5EF4-FFF2-40B4-BE49-F238E27FC236}">
                <a16:creationId xmlns:a16="http://schemas.microsoft.com/office/drawing/2014/main" id="{69EA987C-AEA6-9583-2AC8-7823A3835192}"/>
              </a:ext>
            </a:extLst>
          </p:cNvPr>
          <p:cNvSpPr txBox="1"/>
          <p:nvPr/>
        </p:nvSpPr>
        <p:spPr>
          <a:xfrm>
            <a:off x="16558922" y="18145512"/>
            <a:ext cx="4986342" cy="830997"/>
          </a:xfrm>
          <a:prstGeom prst="rect">
            <a:avLst/>
          </a:prstGeom>
          <a:noFill/>
        </p:spPr>
        <p:txBody>
          <a:bodyPr wrap="square" rtlCol="0">
            <a:spAutoFit/>
          </a:bodyPr>
          <a:lstStyle/>
          <a:p>
            <a:r>
              <a:rPr lang="en-CA" sz="4800" dirty="0"/>
              <a:t>Hell’s Gate 1945</a:t>
            </a:r>
          </a:p>
        </p:txBody>
      </p:sp>
      <p:cxnSp>
        <p:nvCxnSpPr>
          <p:cNvPr id="45" name="Straight Connector 44">
            <a:extLst>
              <a:ext uri="{FF2B5EF4-FFF2-40B4-BE49-F238E27FC236}">
                <a16:creationId xmlns:a16="http://schemas.microsoft.com/office/drawing/2014/main" id="{1DFDF698-E504-D054-9FA1-CD8830CBDFBA}"/>
              </a:ext>
            </a:extLst>
          </p:cNvPr>
          <p:cNvCxnSpPr/>
          <p:nvPr/>
        </p:nvCxnSpPr>
        <p:spPr>
          <a:xfrm flipH="1">
            <a:off x="7916095" y="13334605"/>
            <a:ext cx="51963" cy="2972873"/>
          </a:xfrm>
          <a:prstGeom prst="line">
            <a:avLst/>
          </a:prstGeom>
          <a:ln w="1016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36EE1E7-8312-FE44-1C39-32C614A60740}"/>
              </a:ext>
            </a:extLst>
          </p:cNvPr>
          <p:cNvCxnSpPr>
            <a:cxnSpLocks/>
          </p:cNvCxnSpPr>
          <p:nvPr/>
        </p:nvCxnSpPr>
        <p:spPr>
          <a:xfrm flipH="1">
            <a:off x="209985" y="8208900"/>
            <a:ext cx="136447" cy="25969005"/>
          </a:xfrm>
          <a:prstGeom prst="line">
            <a:avLst/>
          </a:prstGeom>
          <a:ln w="101600">
            <a:solidFill>
              <a:srgbClr val="C00000"/>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6B9CBD0E-C773-7EC4-BD33-76A0B88F74DF}"/>
              </a:ext>
            </a:extLst>
          </p:cNvPr>
          <p:cNvSpPr txBox="1"/>
          <p:nvPr/>
        </p:nvSpPr>
        <p:spPr>
          <a:xfrm>
            <a:off x="418060" y="13352300"/>
            <a:ext cx="14458950" cy="2400657"/>
          </a:xfrm>
          <a:prstGeom prst="rect">
            <a:avLst/>
          </a:prstGeom>
          <a:noFill/>
        </p:spPr>
        <p:txBody>
          <a:bodyPr wrap="square" rtlCol="0">
            <a:spAutoFit/>
          </a:bodyPr>
          <a:lstStyle/>
          <a:p>
            <a:r>
              <a:rPr lang="en-CA" sz="15000" b="1" dirty="0">
                <a:solidFill>
                  <a:schemeClr val="bg1"/>
                </a:solidFill>
                <a:effectLst>
                  <a:outerShdw blurRad="38100" dist="38100" dir="2700000" algn="tl">
                    <a:srgbClr val="000000">
                      <a:alpha val="43137"/>
                    </a:srgbClr>
                  </a:outerShdw>
                </a:effectLst>
                <a:latin typeface="Skeena" panose="020F0502020204030204" pitchFamily="2" charset="0"/>
                <a:cs typeface="Arial" panose="020B0604020202020204" pitchFamily="34" charset="0"/>
              </a:rPr>
              <a:t>SCIENCE</a:t>
            </a:r>
          </a:p>
        </p:txBody>
      </p:sp>
      <p:pic>
        <p:nvPicPr>
          <p:cNvPr id="54" name="Picture 53" descr="A silver fish in a net&#10;&#10;Description automatically generated">
            <a:extLst>
              <a:ext uri="{FF2B5EF4-FFF2-40B4-BE49-F238E27FC236}">
                <a16:creationId xmlns:a16="http://schemas.microsoft.com/office/drawing/2014/main" id="{3DCFB1E2-C88E-E3C8-AF85-188239F3FD3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15364" b="12822"/>
          <a:stretch/>
        </p:blipFill>
        <p:spPr bwMode="auto">
          <a:xfrm>
            <a:off x="15057952" y="13638447"/>
            <a:ext cx="6899557" cy="2598629"/>
          </a:xfrm>
          <a:prstGeom prst="rect">
            <a:avLst/>
          </a:prstGeom>
          <a:noFill/>
          <a:ln w="19050">
            <a:solidFill>
              <a:schemeClr val="tx1"/>
            </a:solidFill>
          </a:ln>
        </p:spPr>
      </p:pic>
    </p:spTree>
    <p:extLst>
      <p:ext uri="{BB962C8B-B14F-4D97-AF65-F5344CB8AC3E}">
        <p14:creationId xmlns:p14="http://schemas.microsoft.com/office/powerpoint/2010/main" val="2073695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D371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48939-6D89-559E-3BEF-14A45C416F38}"/>
              </a:ext>
            </a:extLst>
          </p:cNvPr>
          <p:cNvSpPr>
            <a:spLocks noGrp="1"/>
          </p:cNvSpPr>
          <p:nvPr>
            <p:ph type="ctrTitle"/>
          </p:nvPr>
        </p:nvSpPr>
        <p:spPr>
          <a:xfrm>
            <a:off x="8181142" y="14143412"/>
            <a:ext cx="18665905" cy="11405211"/>
          </a:xfrm>
        </p:spPr>
        <p:txBody>
          <a:bodyPr/>
          <a:lstStyle/>
          <a:p>
            <a:pPr marL="0" marR="0" algn="l">
              <a:lnSpc>
                <a:spcPct val="115000"/>
              </a:lnSpc>
              <a:spcBef>
                <a:spcPts val="200"/>
              </a:spcBef>
              <a:spcAft>
                <a:spcPts val="0"/>
              </a:spcAft>
            </a:pPr>
            <a:br>
              <a:rPr lang="en-CA" sz="1800" dirty="0">
                <a:effectLst/>
                <a:latin typeface="Arial" panose="020B0604020202020204" pitchFamily="34" charset="0"/>
                <a:ea typeface="Calibri" panose="020F0502020204030204" pitchFamily="34" charset="0"/>
                <a:cs typeface="Times New Roman" panose="02020603050405020304" pitchFamily="18" charset="0"/>
              </a:rPr>
            </a:br>
            <a:br>
              <a:rPr lang="en-CA" sz="1800" dirty="0">
                <a:effectLst/>
                <a:latin typeface="Arial" panose="020B0604020202020204" pitchFamily="34" charset="0"/>
                <a:ea typeface="Calibri" panose="020F0502020204030204" pitchFamily="34" charset="0"/>
                <a:cs typeface="Times New Roman" panose="02020603050405020304" pitchFamily="18" charset="0"/>
              </a:rPr>
            </a:br>
            <a:endParaRPr lang="en-CA" dirty="0"/>
          </a:p>
        </p:txBody>
      </p:sp>
      <p:sp>
        <p:nvSpPr>
          <p:cNvPr id="3" name="Subtitle 2">
            <a:extLst>
              <a:ext uri="{FF2B5EF4-FFF2-40B4-BE49-F238E27FC236}">
                <a16:creationId xmlns:a16="http://schemas.microsoft.com/office/drawing/2014/main" id="{4BCA3565-0D47-563C-3638-5EF4049FE308}"/>
              </a:ext>
            </a:extLst>
          </p:cNvPr>
          <p:cNvSpPr>
            <a:spLocks noGrp="1"/>
          </p:cNvSpPr>
          <p:nvPr>
            <p:ph type="subTitle" idx="1"/>
          </p:nvPr>
        </p:nvSpPr>
        <p:spPr/>
        <p:txBody>
          <a:bodyPr>
            <a:normAutofit fontScale="92500" lnSpcReduction="20000"/>
          </a:bodyPr>
          <a:lstStyle/>
          <a:p>
            <a:r>
              <a:rPr lang="en-CA" dirty="0"/>
              <a:t>Tools</a:t>
            </a:r>
          </a:p>
          <a:p>
            <a:pPr marL="857250" indent="-857250" algn="l">
              <a:buFont typeface="Arial" panose="020B0604020202020204" pitchFamily="34" charset="0"/>
              <a:buChar char="•"/>
            </a:pPr>
            <a:r>
              <a:rPr lang="en-CA" dirty="0"/>
              <a:t>Structured Decision Making</a:t>
            </a:r>
          </a:p>
          <a:p>
            <a:pPr marL="857250" indent="-857250" algn="l">
              <a:buFont typeface="Arial" panose="020B0604020202020204" pitchFamily="34" charset="0"/>
              <a:buChar char="•"/>
            </a:pPr>
            <a:r>
              <a:rPr lang="en-CA" dirty="0"/>
              <a:t>Priority Threat Management</a:t>
            </a:r>
          </a:p>
          <a:p>
            <a:pPr marL="857250" indent="-857250" algn="l">
              <a:buFont typeface="Arial" panose="020B0604020202020204" pitchFamily="34" charset="0"/>
              <a:buChar char="•"/>
            </a:pPr>
            <a:r>
              <a:rPr lang="en-CA" dirty="0"/>
              <a:t>Recovery Potential Analysis</a:t>
            </a:r>
          </a:p>
          <a:p>
            <a:pPr marL="857250" indent="-857250" algn="l">
              <a:buFont typeface="Arial" panose="020B0604020202020204" pitchFamily="34" charset="0"/>
              <a:buChar char="•"/>
            </a:pPr>
            <a:r>
              <a:rPr lang="en-CA" dirty="0"/>
              <a:t>Salmon Enhancement</a:t>
            </a:r>
          </a:p>
          <a:p>
            <a:pPr marL="857250" indent="-857250" algn="l">
              <a:buFont typeface="Arial" panose="020B0604020202020204" pitchFamily="34" charset="0"/>
              <a:buChar char="•"/>
            </a:pPr>
            <a:r>
              <a:rPr lang="en-CA" dirty="0"/>
              <a:t>Risk Assessment Methodology</a:t>
            </a:r>
          </a:p>
          <a:p>
            <a:pPr marL="857250" indent="-857250" algn="l">
              <a:buFont typeface="Arial" panose="020B0604020202020204" pitchFamily="34" charset="0"/>
              <a:buChar char="•"/>
            </a:pPr>
            <a:r>
              <a:rPr lang="en-CA" dirty="0"/>
              <a:t>Adaptive Management</a:t>
            </a:r>
          </a:p>
          <a:p>
            <a:pPr marL="857250" indent="-857250" algn="l">
              <a:buFont typeface="Arial" panose="020B0604020202020204" pitchFamily="34" charset="0"/>
              <a:buChar char="•"/>
            </a:pPr>
            <a:r>
              <a:rPr lang="en-CA" dirty="0"/>
              <a:t>Regional Planning vs Project Specific</a:t>
            </a:r>
          </a:p>
          <a:p>
            <a:pPr marL="857250" indent="-857250" algn="l">
              <a:buFont typeface="Arial" panose="020B0604020202020204" pitchFamily="34" charset="0"/>
              <a:buChar char="•"/>
            </a:pPr>
            <a:r>
              <a:rPr lang="en-CA" dirty="0"/>
              <a:t>Take home messages: Top Down vs. Bottom Up</a:t>
            </a:r>
          </a:p>
        </p:txBody>
      </p:sp>
      <p:pic>
        <p:nvPicPr>
          <p:cNvPr id="4" name="Picture 3" descr="A person fishing in a river&#10;&#10;Description automatically generated">
            <a:extLst>
              <a:ext uri="{FF2B5EF4-FFF2-40B4-BE49-F238E27FC236}">
                <a16:creationId xmlns:a16="http://schemas.microsoft.com/office/drawing/2014/main" id="{419BBF48-8230-5658-2860-AA36BF4B51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73585" y="7561869"/>
            <a:ext cx="7577829" cy="5177790"/>
          </a:xfrm>
          <a:prstGeom prst="rect">
            <a:avLst/>
          </a:prstGeom>
        </p:spPr>
      </p:pic>
      <p:pic>
        <p:nvPicPr>
          <p:cNvPr id="5" name="Picture 15" descr="sockeye eggs">
            <a:extLst>
              <a:ext uri="{FF2B5EF4-FFF2-40B4-BE49-F238E27FC236}">
                <a16:creationId xmlns:a16="http://schemas.microsoft.com/office/drawing/2014/main" id="{CA566482-2749-DC14-558F-EB6C471B48BC}"/>
              </a:ext>
            </a:extLst>
          </p:cNvPr>
          <p:cNvPicPr>
            <a:picLocks noChangeAspect="1" noChangeArrowheads="1"/>
          </p:cNvPicPr>
          <p:nvPr/>
        </p:nvPicPr>
        <p:blipFill>
          <a:blip r:embed="rId3" cstate="print"/>
          <a:stretch>
            <a:fillRect/>
          </a:stretch>
        </p:blipFill>
        <p:spPr bwMode="auto">
          <a:xfrm>
            <a:off x="11238518" y="3127068"/>
            <a:ext cx="8822783" cy="5881855"/>
          </a:xfrm>
          <a:prstGeom prst="rect">
            <a:avLst/>
          </a:prstGeom>
          <a:noFill/>
          <a:ln>
            <a:noFill/>
          </a:ln>
        </p:spPr>
      </p:pic>
      <p:sp>
        <p:nvSpPr>
          <p:cNvPr id="6" name="TextBox 5">
            <a:extLst>
              <a:ext uri="{FF2B5EF4-FFF2-40B4-BE49-F238E27FC236}">
                <a16:creationId xmlns:a16="http://schemas.microsoft.com/office/drawing/2014/main" id="{A8ED9454-568C-D8B9-C8F8-15FA2036A232}"/>
              </a:ext>
            </a:extLst>
          </p:cNvPr>
          <p:cNvSpPr txBox="1"/>
          <p:nvPr/>
        </p:nvSpPr>
        <p:spPr>
          <a:xfrm>
            <a:off x="-1305938" y="561438"/>
            <a:ext cx="23265825" cy="33270646"/>
          </a:xfrm>
          <a:prstGeom prst="rect">
            <a:avLst/>
          </a:prstGeom>
          <a:solidFill>
            <a:schemeClr val="bg1">
              <a:lumMod val="75000"/>
            </a:schemeClr>
          </a:solidFill>
        </p:spPr>
        <p:txBody>
          <a:bodyPr wrap="square" rtlCol="0">
            <a:spAutoFit/>
          </a:bodyPr>
          <a:lstStyle/>
          <a:p>
            <a:pPr algn="ctr"/>
            <a:endParaRPr lang="en-CA" sz="800">
              <a:solidFill>
                <a:schemeClr val="bg1"/>
              </a:solidFill>
            </a:endParaRPr>
          </a:p>
          <a:p>
            <a:pPr algn="ctr"/>
            <a:endParaRPr lang="en-CA" sz="6600">
              <a:solidFill>
                <a:schemeClr val="bg1"/>
              </a:solidFill>
            </a:endParaRPr>
          </a:p>
          <a:p>
            <a:pPr algn="ctr"/>
            <a:endParaRPr lang="en-CA" sz="6600">
              <a:solidFill>
                <a:schemeClr val="bg1"/>
              </a:solidFill>
            </a:endParaRPr>
          </a:p>
          <a:p>
            <a:pPr algn="ctr"/>
            <a:endParaRPr lang="en-CA" sz="6600">
              <a:solidFill>
                <a:schemeClr val="bg1"/>
              </a:solidFill>
            </a:endParaRPr>
          </a:p>
          <a:p>
            <a:pPr algn="ctr"/>
            <a:endParaRPr lang="en-CA" sz="6600">
              <a:solidFill>
                <a:schemeClr val="bg1"/>
              </a:solidFill>
            </a:endParaRPr>
          </a:p>
          <a:p>
            <a:pPr algn="ctr"/>
            <a:endParaRPr lang="en-CA" sz="6600">
              <a:solidFill>
                <a:schemeClr val="bg1"/>
              </a:solidFill>
            </a:endParaRPr>
          </a:p>
          <a:p>
            <a:pPr algn="ctr"/>
            <a:endParaRPr lang="en-CA" sz="6600">
              <a:solidFill>
                <a:schemeClr val="bg1"/>
              </a:solidFill>
            </a:endParaRPr>
          </a:p>
          <a:p>
            <a:pPr algn="ctr"/>
            <a:endParaRPr lang="en-CA" sz="6600">
              <a:solidFill>
                <a:schemeClr val="bg1"/>
              </a:solidFill>
            </a:endParaRPr>
          </a:p>
          <a:p>
            <a:pPr algn="ctr"/>
            <a:endParaRPr lang="en-CA" sz="6600">
              <a:solidFill>
                <a:schemeClr val="bg1"/>
              </a:solidFill>
            </a:endParaRPr>
          </a:p>
          <a:p>
            <a:pPr algn="ctr"/>
            <a:endParaRPr lang="en-CA" sz="6600">
              <a:solidFill>
                <a:schemeClr val="bg1"/>
              </a:solidFill>
            </a:endParaRPr>
          </a:p>
          <a:p>
            <a:pPr algn="ctr"/>
            <a:endParaRPr lang="en-CA" sz="6600">
              <a:solidFill>
                <a:schemeClr val="bg1"/>
              </a:solidFill>
            </a:endParaRPr>
          </a:p>
          <a:p>
            <a:pPr algn="ctr"/>
            <a:endParaRPr lang="en-CA" sz="6600">
              <a:solidFill>
                <a:schemeClr val="bg1"/>
              </a:solidFill>
            </a:endParaRPr>
          </a:p>
          <a:p>
            <a:pPr algn="ctr"/>
            <a:endParaRPr lang="en-CA" sz="6600">
              <a:solidFill>
                <a:schemeClr val="bg1"/>
              </a:solidFill>
            </a:endParaRPr>
          </a:p>
          <a:p>
            <a:pPr algn="ctr"/>
            <a:endParaRPr lang="en-CA" sz="6600">
              <a:solidFill>
                <a:schemeClr val="bg1"/>
              </a:solidFill>
            </a:endParaRPr>
          </a:p>
          <a:p>
            <a:pPr algn="ctr"/>
            <a:endParaRPr lang="en-CA" sz="6600">
              <a:solidFill>
                <a:schemeClr val="bg1"/>
              </a:solidFill>
            </a:endParaRPr>
          </a:p>
          <a:p>
            <a:pPr algn="ctr"/>
            <a:endParaRPr lang="en-CA" sz="6600">
              <a:solidFill>
                <a:schemeClr val="bg1"/>
              </a:solidFill>
            </a:endParaRPr>
          </a:p>
          <a:p>
            <a:pPr algn="ctr"/>
            <a:endParaRPr lang="en-CA" sz="6600">
              <a:solidFill>
                <a:schemeClr val="bg1"/>
              </a:solidFill>
            </a:endParaRPr>
          </a:p>
          <a:p>
            <a:pPr algn="ctr"/>
            <a:endParaRPr lang="en-CA" sz="6600">
              <a:solidFill>
                <a:schemeClr val="bg1"/>
              </a:solidFill>
            </a:endParaRPr>
          </a:p>
          <a:p>
            <a:pPr algn="ctr"/>
            <a:endParaRPr lang="en-CA" sz="6600">
              <a:solidFill>
                <a:schemeClr val="bg1"/>
              </a:solidFill>
            </a:endParaRPr>
          </a:p>
          <a:p>
            <a:pPr algn="ctr"/>
            <a:endParaRPr lang="en-CA" sz="6600">
              <a:solidFill>
                <a:schemeClr val="bg1"/>
              </a:solidFill>
            </a:endParaRPr>
          </a:p>
          <a:p>
            <a:pPr algn="ctr"/>
            <a:endParaRPr lang="en-CA" sz="6600">
              <a:solidFill>
                <a:schemeClr val="bg1"/>
              </a:solidFill>
            </a:endParaRPr>
          </a:p>
          <a:p>
            <a:pPr algn="ctr"/>
            <a:endParaRPr lang="en-CA" sz="6600">
              <a:solidFill>
                <a:schemeClr val="bg1"/>
              </a:solidFill>
            </a:endParaRPr>
          </a:p>
          <a:p>
            <a:pPr algn="ctr"/>
            <a:endParaRPr lang="en-CA" sz="6600">
              <a:solidFill>
                <a:schemeClr val="bg1"/>
              </a:solidFill>
            </a:endParaRPr>
          </a:p>
          <a:p>
            <a:pPr algn="ctr"/>
            <a:endParaRPr lang="en-CA" sz="3600">
              <a:solidFill>
                <a:schemeClr val="bg1"/>
              </a:solidFill>
            </a:endParaRPr>
          </a:p>
          <a:p>
            <a:endParaRPr lang="en-CA" sz="6600">
              <a:solidFill>
                <a:schemeClr val="bg1"/>
              </a:solidFill>
            </a:endParaRPr>
          </a:p>
          <a:p>
            <a:pPr algn="ctr"/>
            <a:endParaRPr lang="en-CA" sz="6600">
              <a:solidFill>
                <a:schemeClr val="bg1"/>
              </a:solidFill>
            </a:endParaRPr>
          </a:p>
          <a:p>
            <a:pPr algn="ctr"/>
            <a:endParaRPr lang="en-CA" sz="6600">
              <a:solidFill>
                <a:schemeClr val="bg1"/>
              </a:solidFill>
            </a:endParaRPr>
          </a:p>
          <a:p>
            <a:pPr algn="ctr"/>
            <a:endParaRPr lang="en-CA" sz="6600">
              <a:solidFill>
                <a:schemeClr val="bg1"/>
              </a:solidFill>
            </a:endParaRPr>
          </a:p>
          <a:p>
            <a:pPr algn="ctr"/>
            <a:endParaRPr lang="en-CA" sz="6600">
              <a:solidFill>
                <a:schemeClr val="bg1"/>
              </a:solidFill>
            </a:endParaRPr>
          </a:p>
          <a:p>
            <a:pPr algn="ctr"/>
            <a:endParaRPr lang="en-CA" sz="6600">
              <a:solidFill>
                <a:schemeClr val="bg1"/>
              </a:solidFill>
            </a:endParaRPr>
          </a:p>
          <a:p>
            <a:pPr algn="ctr"/>
            <a:endParaRPr lang="en-CA" sz="6600">
              <a:solidFill>
                <a:schemeClr val="bg1"/>
              </a:solidFill>
            </a:endParaRPr>
          </a:p>
          <a:p>
            <a:pPr algn="ctr"/>
            <a:endParaRPr lang="en-CA" sz="6600">
              <a:solidFill>
                <a:schemeClr val="bg1"/>
              </a:solidFill>
            </a:endParaRPr>
          </a:p>
          <a:p>
            <a:pPr algn="ctr"/>
            <a:endParaRPr lang="en-CA" sz="6600">
              <a:solidFill>
                <a:schemeClr val="bg1"/>
              </a:solidFill>
            </a:endParaRPr>
          </a:p>
          <a:p>
            <a:pPr algn="ctr"/>
            <a:endParaRPr lang="en-CA" sz="6600" dirty="0">
              <a:solidFill>
                <a:schemeClr val="bg1"/>
              </a:solidFill>
            </a:endParaRPr>
          </a:p>
        </p:txBody>
      </p:sp>
      <p:pic>
        <p:nvPicPr>
          <p:cNvPr id="11" name="Picture 10">
            <a:extLst>
              <a:ext uri="{FF2B5EF4-FFF2-40B4-BE49-F238E27FC236}">
                <a16:creationId xmlns:a16="http://schemas.microsoft.com/office/drawing/2014/main" id="{5648E115-8A3D-F9FD-EED2-21434F2B51CB}"/>
              </a:ext>
            </a:extLst>
          </p:cNvPr>
          <p:cNvPicPr>
            <a:picLocks noChangeAspect="1"/>
          </p:cNvPicPr>
          <p:nvPr/>
        </p:nvPicPr>
        <p:blipFill>
          <a:blip r:embed="rId4"/>
          <a:stretch>
            <a:fillRect/>
          </a:stretch>
        </p:blipFill>
        <p:spPr>
          <a:xfrm>
            <a:off x="13437114" y="7825574"/>
            <a:ext cx="8273476" cy="5571932"/>
          </a:xfrm>
          <a:prstGeom prst="rect">
            <a:avLst/>
          </a:prstGeom>
        </p:spPr>
      </p:pic>
      <p:pic>
        <p:nvPicPr>
          <p:cNvPr id="13" name="Picture 12">
            <a:extLst>
              <a:ext uri="{FF2B5EF4-FFF2-40B4-BE49-F238E27FC236}">
                <a16:creationId xmlns:a16="http://schemas.microsoft.com/office/drawing/2014/main" id="{9917D2FA-B7C6-33CA-6518-7A8E3329EC12}"/>
              </a:ext>
            </a:extLst>
          </p:cNvPr>
          <p:cNvPicPr>
            <a:picLocks noChangeAspect="1"/>
          </p:cNvPicPr>
          <p:nvPr/>
        </p:nvPicPr>
        <p:blipFill>
          <a:blip r:embed="rId5"/>
          <a:stretch>
            <a:fillRect/>
          </a:stretch>
        </p:blipFill>
        <p:spPr>
          <a:xfrm>
            <a:off x="13456110" y="2122209"/>
            <a:ext cx="8228975" cy="5485983"/>
          </a:xfrm>
          <a:prstGeom prst="rect">
            <a:avLst/>
          </a:prstGeom>
        </p:spPr>
      </p:pic>
      <p:sp>
        <p:nvSpPr>
          <p:cNvPr id="14" name="Arrow: Down 13">
            <a:extLst>
              <a:ext uri="{FF2B5EF4-FFF2-40B4-BE49-F238E27FC236}">
                <a16:creationId xmlns:a16="http://schemas.microsoft.com/office/drawing/2014/main" id="{58F98103-ACC0-C034-58A1-BA43E82B4025}"/>
              </a:ext>
            </a:extLst>
          </p:cNvPr>
          <p:cNvSpPr/>
          <p:nvPr/>
        </p:nvSpPr>
        <p:spPr>
          <a:xfrm>
            <a:off x="11980705" y="2168333"/>
            <a:ext cx="1403470" cy="540588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CA" dirty="0"/>
              <a:t>Top Down</a:t>
            </a:r>
          </a:p>
        </p:txBody>
      </p:sp>
      <p:sp>
        <p:nvSpPr>
          <p:cNvPr id="15" name="Arrow: Down 14">
            <a:extLst>
              <a:ext uri="{FF2B5EF4-FFF2-40B4-BE49-F238E27FC236}">
                <a16:creationId xmlns:a16="http://schemas.microsoft.com/office/drawing/2014/main" id="{C227AF47-2D5F-6903-76EA-ECA13CEDA280}"/>
              </a:ext>
            </a:extLst>
          </p:cNvPr>
          <p:cNvSpPr/>
          <p:nvPr/>
        </p:nvSpPr>
        <p:spPr>
          <a:xfrm flipV="1">
            <a:off x="12010721" y="7780541"/>
            <a:ext cx="1403470" cy="5574696"/>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CA"/>
              <a:t>Bottom Up</a:t>
            </a:r>
            <a:endParaRPr lang="en-CA" dirty="0"/>
          </a:p>
        </p:txBody>
      </p:sp>
      <p:pic>
        <p:nvPicPr>
          <p:cNvPr id="8" name="Picture 7">
            <a:extLst>
              <a:ext uri="{FF2B5EF4-FFF2-40B4-BE49-F238E27FC236}">
                <a16:creationId xmlns:a16="http://schemas.microsoft.com/office/drawing/2014/main" id="{A22CCB1F-A2E5-8080-7285-C4C691827783}"/>
              </a:ext>
            </a:extLst>
          </p:cNvPr>
          <p:cNvPicPr>
            <a:picLocks noChangeAspect="1"/>
          </p:cNvPicPr>
          <p:nvPr/>
        </p:nvPicPr>
        <p:blipFill>
          <a:blip r:embed="rId6"/>
          <a:stretch>
            <a:fillRect/>
          </a:stretch>
        </p:blipFill>
        <p:spPr>
          <a:xfrm>
            <a:off x="526843" y="2061379"/>
            <a:ext cx="11404752" cy="7883614"/>
          </a:xfrm>
          <a:prstGeom prst="rect">
            <a:avLst/>
          </a:prstGeom>
        </p:spPr>
      </p:pic>
      <p:sp>
        <p:nvSpPr>
          <p:cNvPr id="12" name="TextBox 11">
            <a:extLst>
              <a:ext uri="{FF2B5EF4-FFF2-40B4-BE49-F238E27FC236}">
                <a16:creationId xmlns:a16="http://schemas.microsoft.com/office/drawing/2014/main" id="{8A6EA0F5-8F61-08F2-A979-9F6990D64CD1}"/>
              </a:ext>
            </a:extLst>
          </p:cNvPr>
          <p:cNvSpPr txBox="1"/>
          <p:nvPr/>
        </p:nvSpPr>
        <p:spPr>
          <a:xfrm>
            <a:off x="-1305937" y="-255498"/>
            <a:ext cx="23265825" cy="1815882"/>
          </a:xfrm>
          <a:prstGeom prst="rect">
            <a:avLst/>
          </a:prstGeom>
          <a:solidFill>
            <a:srgbClr val="002060"/>
          </a:solidFill>
        </p:spPr>
        <p:txBody>
          <a:bodyPr wrap="square" rtlCol="0">
            <a:spAutoFit/>
          </a:bodyPr>
          <a:lstStyle/>
          <a:p>
            <a:pPr>
              <a:spcBef>
                <a:spcPts val="1200"/>
              </a:spcBef>
            </a:pPr>
            <a:endParaRPr lang="en-CA" dirty="0">
              <a:solidFill>
                <a:srgbClr val="C00000"/>
              </a:solidFill>
              <a:latin typeface="Arial" panose="020B0604020202020204" pitchFamily="34" charset="0"/>
              <a:cs typeface="Arial" panose="020B0604020202020204" pitchFamily="34" charset="0"/>
            </a:endParaRPr>
          </a:p>
          <a:p>
            <a:pPr algn="ctr">
              <a:spcBef>
                <a:spcPts val="1200"/>
              </a:spcBef>
            </a:pPr>
            <a:r>
              <a:rPr lang="en-CA" sz="6600" dirty="0">
                <a:solidFill>
                  <a:schemeClr val="bg1"/>
                </a:solidFill>
                <a:latin typeface="Arial" panose="020B0604020202020204" pitchFamily="34" charset="0"/>
                <a:cs typeface="Arial" panose="020B0604020202020204" pitchFamily="34" charset="0"/>
              </a:rPr>
              <a:t>Winning Conditions for Chinook Rehabilitation</a:t>
            </a:r>
          </a:p>
          <a:p>
            <a:endParaRPr lang="en-CA" dirty="0"/>
          </a:p>
        </p:txBody>
      </p:sp>
      <p:sp>
        <p:nvSpPr>
          <p:cNvPr id="7" name="TextBox 6">
            <a:extLst>
              <a:ext uri="{FF2B5EF4-FFF2-40B4-BE49-F238E27FC236}">
                <a16:creationId xmlns:a16="http://schemas.microsoft.com/office/drawing/2014/main" id="{72B12BDD-6AA3-ACF7-C033-7F6A1AA13C55}"/>
              </a:ext>
            </a:extLst>
          </p:cNvPr>
          <p:cNvSpPr txBox="1"/>
          <p:nvPr/>
        </p:nvSpPr>
        <p:spPr>
          <a:xfrm>
            <a:off x="12210576" y="2388921"/>
            <a:ext cx="1015663" cy="3297422"/>
          </a:xfrm>
          <a:prstGeom prst="rect">
            <a:avLst/>
          </a:prstGeom>
          <a:noFill/>
        </p:spPr>
        <p:txBody>
          <a:bodyPr vert="vert" wrap="square" rtlCol="0">
            <a:spAutoFit/>
          </a:bodyPr>
          <a:lstStyle/>
          <a:p>
            <a:r>
              <a:rPr lang="en-CA" sz="5400" dirty="0"/>
              <a:t>Top Down</a:t>
            </a:r>
          </a:p>
        </p:txBody>
      </p:sp>
      <p:sp>
        <p:nvSpPr>
          <p:cNvPr id="9" name="TextBox 8">
            <a:extLst>
              <a:ext uri="{FF2B5EF4-FFF2-40B4-BE49-F238E27FC236}">
                <a16:creationId xmlns:a16="http://schemas.microsoft.com/office/drawing/2014/main" id="{C5CA48BE-AEB1-29EC-C414-D19258764366}"/>
              </a:ext>
            </a:extLst>
          </p:cNvPr>
          <p:cNvSpPr txBox="1"/>
          <p:nvPr/>
        </p:nvSpPr>
        <p:spPr>
          <a:xfrm>
            <a:off x="12156004" y="9436097"/>
            <a:ext cx="1015663" cy="3638550"/>
          </a:xfrm>
          <a:prstGeom prst="rect">
            <a:avLst/>
          </a:prstGeom>
          <a:noFill/>
        </p:spPr>
        <p:txBody>
          <a:bodyPr vert="vert270" wrap="square" rtlCol="0">
            <a:spAutoFit/>
          </a:bodyPr>
          <a:lstStyle/>
          <a:p>
            <a:r>
              <a:rPr lang="en-CA" sz="5400" dirty="0"/>
              <a:t>Bottom Up </a:t>
            </a:r>
          </a:p>
        </p:txBody>
      </p:sp>
      <p:cxnSp>
        <p:nvCxnSpPr>
          <p:cNvPr id="17" name="Straight Arrow Connector 16">
            <a:extLst>
              <a:ext uri="{FF2B5EF4-FFF2-40B4-BE49-F238E27FC236}">
                <a16:creationId xmlns:a16="http://schemas.microsoft.com/office/drawing/2014/main" id="{FF9D7E69-E865-2B84-B875-7678221CF299}"/>
              </a:ext>
            </a:extLst>
          </p:cNvPr>
          <p:cNvCxnSpPr>
            <a:cxnSpLocks/>
          </p:cNvCxnSpPr>
          <p:nvPr/>
        </p:nvCxnSpPr>
        <p:spPr>
          <a:xfrm flipV="1">
            <a:off x="12712456" y="7918789"/>
            <a:ext cx="0" cy="2026204"/>
          </a:xfrm>
          <a:prstGeom prst="straightConnector1">
            <a:avLst/>
          </a:prstGeom>
          <a:ln w="53975" cmpd="sng">
            <a:solidFill>
              <a:srgbClr val="002060"/>
            </a:solidFill>
            <a:headEnd w="lg" len="lg"/>
            <a:tailEnd type="arrow"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6FBCAC3-D0DD-CC0B-AB27-4924987422D5}"/>
              </a:ext>
            </a:extLst>
          </p:cNvPr>
          <p:cNvCxnSpPr>
            <a:cxnSpLocks/>
          </p:cNvCxnSpPr>
          <p:nvPr/>
        </p:nvCxnSpPr>
        <p:spPr>
          <a:xfrm>
            <a:off x="12663836" y="5460604"/>
            <a:ext cx="30016" cy="1925849"/>
          </a:xfrm>
          <a:prstGeom prst="straightConnector1">
            <a:avLst/>
          </a:prstGeom>
          <a:ln w="53975" cmpd="sng">
            <a:solidFill>
              <a:srgbClr val="002060"/>
            </a:solidFill>
            <a:tailEnd type="arrow" w="lg" len="lg"/>
          </a:ln>
        </p:spPr>
        <p:style>
          <a:lnRef idx="1">
            <a:schemeClr val="accent1"/>
          </a:lnRef>
          <a:fillRef idx="0">
            <a:schemeClr val="accent1"/>
          </a:fillRef>
          <a:effectRef idx="0">
            <a:schemeClr val="accent1"/>
          </a:effectRef>
          <a:fontRef idx="minor">
            <a:schemeClr val="tx1"/>
          </a:fontRef>
        </p:style>
      </p:cxnSp>
      <p:pic>
        <p:nvPicPr>
          <p:cNvPr id="10" name="Picture 9" descr="A group of people sitting at a table&#10;&#10;Description automatically generated">
            <a:extLst>
              <a:ext uri="{FF2B5EF4-FFF2-40B4-BE49-F238E27FC236}">
                <a16:creationId xmlns:a16="http://schemas.microsoft.com/office/drawing/2014/main" id="{EFBAEBF8-B268-5C9C-05B9-D6172C943E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9116" y="10436762"/>
            <a:ext cx="10467226" cy="14654118"/>
          </a:xfrm>
          <a:prstGeom prst="rect">
            <a:avLst/>
          </a:prstGeom>
        </p:spPr>
      </p:pic>
      <p:pic>
        <p:nvPicPr>
          <p:cNvPr id="24" name="Picture 23" descr="A colorful mask with wings&#10;&#10;Description automatically generated">
            <a:extLst>
              <a:ext uri="{FF2B5EF4-FFF2-40B4-BE49-F238E27FC236}">
                <a16:creationId xmlns:a16="http://schemas.microsoft.com/office/drawing/2014/main" id="{096E7154-1D06-9C80-774F-D6225F60D5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7699" y="25193254"/>
            <a:ext cx="20721638" cy="6992106"/>
          </a:xfrm>
          <a:prstGeom prst="rect">
            <a:avLst/>
          </a:prstGeom>
          <a:ln w="63500">
            <a:solidFill>
              <a:srgbClr val="C00000"/>
            </a:solidFill>
          </a:ln>
        </p:spPr>
      </p:pic>
      <p:sp>
        <p:nvSpPr>
          <p:cNvPr id="27" name="TextBox 15">
            <a:extLst>
              <a:ext uri="{FF2B5EF4-FFF2-40B4-BE49-F238E27FC236}">
                <a16:creationId xmlns:a16="http://schemas.microsoft.com/office/drawing/2014/main" id="{08E2E236-3D68-2EA8-A58C-8615920EEED4}"/>
              </a:ext>
            </a:extLst>
          </p:cNvPr>
          <p:cNvSpPr txBox="1"/>
          <p:nvPr/>
        </p:nvSpPr>
        <p:spPr>
          <a:xfrm>
            <a:off x="11840494" y="13782411"/>
            <a:ext cx="9802149" cy="10064294"/>
          </a:xfrm>
          <a:prstGeom prst="rect">
            <a:avLst/>
          </a:prstGeom>
          <a:solidFill>
            <a:srgbClr val="FFFF00"/>
          </a:solidFill>
          <a:ln w="63500">
            <a:solidFill>
              <a:srgbClr val="C00000"/>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742950" indent="-742950">
              <a:buFont typeface="+mj-lt"/>
              <a:buAutoNum type="arabicPeriod"/>
            </a:pPr>
            <a:r>
              <a:rPr lang="en-CA"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Integration of top-down and bottom-up approaches</a:t>
            </a:r>
          </a:p>
          <a:p>
            <a:pPr marL="742950" indent="-742950">
              <a:buFont typeface="+mj-lt"/>
              <a:buAutoNum type="arabicPeriod"/>
            </a:pPr>
            <a:endParaRPr lang="en-CA" sz="4000" dirty="0">
              <a:latin typeface="Arial" panose="020B0604020202020204" pitchFamily="34" charset="0"/>
              <a:cs typeface="Arial" panose="020B0604020202020204" pitchFamily="34" charset="0"/>
            </a:endParaRPr>
          </a:p>
          <a:p>
            <a:pPr marL="742950" indent="-742950">
              <a:buFont typeface="+mj-lt"/>
              <a:buAutoNum type="arabicPeriod"/>
            </a:pPr>
            <a:r>
              <a:rPr lang="en-CA"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Develop the context</a:t>
            </a:r>
          </a:p>
          <a:p>
            <a:pPr marL="742950" indent="-742950">
              <a:buFont typeface="+mj-lt"/>
              <a:buAutoNum type="arabicPeriod"/>
            </a:pPr>
            <a:endParaRPr lang="en-CA" sz="3600" dirty="0">
              <a:solidFill>
                <a:srgbClr val="0052F7"/>
              </a:solidFill>
              <a:latin typeface="Arial" panose="020B0604020202020204" pitchFamily="34" charset="0"/>
              <a:cs typeface="Arial" panose="020B0604020202020204" pitchFamily="34" charset="0"/>
            </a:endParaRPr>
          </a:p>
          <a:p>
            <a:pPr marL="742950" indent="-742950">
              <a:buFont typeface="+mj-lt"/>
              <a:buAutoNum type="arabicPeriod"/>
            </a:pPr>
            <a:r>
              <a:rPr lang="en-CA"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Commitment to Continuity </a:t>
            </a:r>
          </a:p>
          <a:p>
            <a:pPr marL="742950" indent="-742950">
              <a:buFont typeface="+mj-lt"/>
              <a:buAutoNum type="arabicPeriod"/>
            </a:pPr>
            <a:endParaRPr lang="en-CA"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742950" indent="-742950">
              <a:buFont typeface="+mj-lt"/>
              <a:buAutoNum type="arabicPeriod"/>
            </a:pPr>
            <a: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Develop partnerships and leverage rebuilding activities with those of other parties</a:t>
            </a:r>
          </a:p>
          <a:p>
            <a:pPr marL="742950" indent="-742950">
              <a:buFont typeface="+mj-lt"/>
              <a:buAutoNum type="arabicPeriod"/>
            </a:pPr>
            <a:endPar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742950" indent="-742950">
              <a:buFont typeface="+mj-lt"/>
              <a:buAutoNum type="arabicPeriod"/>
            </a:pPr>
            <a: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Integrated strategic plan and road map for effective rebuilding</a:t>
            </a:r>
          </a:p>
          <a:p>
            <a:pPr marL="742950" indent="-742950">
              <a:buFont typeface="+mj-lt"/>
              <a:buAutoNum type="arabicPeriod"/>
            </a:pPr>
            <a:endPar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742950" indent="-742950">
              <a:buFont typeface="+mj-lt"/>
              <a:buAutoNum type="arabicPeriod"/>
            </a:pPr>
            <a: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Making It Work</a:t>
            </a:r>
            <a:endParaRPr lang="en-CA"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2726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6E708E7-50A3-62B5-36B7-58005CFE4485}"/>
              </a:ext>
            </a:extLst>
          </p:cNvPr>
          <p:cNvSpPr/>
          <p:nvPr/>
        </p:nvSpPr>
        <p:spPr>
          <a:xfrm>
            <a:off x="28337" y="-3810940"/>
            <a:ext cx="21959888" cy="36515199"/>
          </a:xfrm>
          <a:prstGeom prst="rect">
            <a:avLst/>
          </a:prstGeom>
          <a:solidFill>
            <a:schemeClr val="tx1"/>
          </a:solidFill>
          <a:ln w="1016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4800" dirty="0">
              <a:solidFill>
                <a:schemeClr val="tx1"/>
              </a:solidFill>
            </a:endParaRPr>
          </a:p>
          <a:p>
            <a:pPr algn="ctr"/>
            <a:endParaRPr lang="en-CA" sz="4800" dirty="0">
              <a:solidFill>
                <a:schemeClr val="tx1"/>
              </a:solidFill>
            </a:endParaRPr>
          </a:p>
          <a:p>
            <a:pPr algn="ctr"/>
            <a:endParaRPr lang="en-CA" sz="4800" dirty="0">
              <a:solidFill>
                <a:schemeClr val="tx1"/>
              </a:solidFill>
            </a:endParaRPr>
          </a:p>
          <a:p>
            <a:pPr algn="ctr"/>
            <a:endParaRPr lang="en-CA" sz="4800" dirty="0">
              <a:solidFill>
                <a:schemeClr val="tx1"/>
              </a:solidFill>
            </a:endParaRPr>
          </a:p>
          <a:p>
            <a:pPr algn="ctr"/>
            <a:endParaRPr lang="en-CA" sz="4800" dirty="0">
              <a:solidFill>
                <a:schemeClr val="tx1"/>
              </a:solidFill>
            </a:endParaRPr>
          </a:p>
          <a:p>
            <a:pPr algn="ctr"/>
            <a:endParaRPr lang="en-CA" sz="4800" dirty="0">
              <a:solidFill>
                <a:schemeClr val="tx1"/>
              </a:solidFill>
            </a:endParaRPr>
          </a:p>
          <a:p>
            <a:pPr algn="ctr"/>
            <a:endParaRPr lang="en-CA" sz="4800" dirty="0">
              <a:solidFill>
                <a:schemeClr val="tx1"/>
              </a:solidFill>
            </a:endParaRPr>
          </a:p>
          <a:p>
            <a:pPr algn="ctr"/>
            <a:endParaRPr lang="en-CA" sz="4800" dirty="0">
              <a:solidFill>
                <a:schemeClr val="tx1"/>
              </a:solidFill>
            </a:endParaRPr>
          </a:p>
          <a:p>
            <a:pPr algn="ctr"/>
            <a:endParaRPr lang="en-CA" sz="4800" dirty="0">
              <a:solidFill>
                <a:schemeClr val="tx1"/>
              </a:solidFill>
            </a:endParaRPr>
          </a:p>
          <a:p>
            <a:pPr algn="ctr"/>
            <a:endParaRPr lang="en-CA" sz="4800" dirty="0">
              <a:solidFill>
                <a:schemeClr val="tx1"/>
              </a:solidFill>
            </a:endParaRPr>
          </a:p>
          <a:p>
            <a:pPr algn="ctr"/>
            <a:endParaRPr lang="en-CA" sz="4800" dirty="0">
              <a:solidFill>
                <a:schemeClr val="tx1"/>
              </a:solidFill>
            </a:endParaRPr>
          </a:p>
        </p:txBody>
      </p:sp>
      <p:sp>
        <p:nvSpPr>
          <p:cNvPr id="2" name="Title 1">
            <a:extLst>
              <a:ext uri="{FF2B5EF4-FFF2-40B4-BE49-F238E27FC236}">
                <a16:creationId xmlns:a16="http://schemas.microsoft.com/office/drawing/2014/main" id="{7E148939-6D89-559E-3BEF-14A45C416F38}"/>
              </a:ext>
            </a:extLst>
          </p:cNvPr>
          <p:cNvSpPr>
            <a:spLocks noGrp="1"/>
          </p:cNvSpPr>
          <p:nvPr>
            <p:ph type="ctrTitle"/>
          </p:nvPr>
        </p:nvSpPr>
        <p:spPr>
          <a:xfrm>
            <a:off x="8181142" y="14143412"/>
            <a:ext cx="18665905" cy="11405211"/>
          </a:xfrm>
        </p:spPr>
        <p:txBody>
          <a:bodyPr/>
          <a:lstStyle/>
          <a:p>
            <a:pPr marL="0" marR="0" algn="l">
              <a:lnSpc>
                <a:spcPct val="115000"/>
              </a:lnSpc>
              <a:spcBef>
                <a:spcPts val="200"/>
              </a:spcBef>
              <a:spcAft>
                <a:spcPts val="0"/>
              </a:spcAft>
            </a:pPr>
            <a:br>
              <a:rPr lang="en-CA" sz="1800" dirty="0">
                <a:effectLst/>
                <a:latin typeface="Arial" panose="020B0604020202020204" pitchFamily="34" charset="0"/>
                <a:ea typeface="Calibri" panose="020F0502020204030204" pitchFamily="34" charset="0"/>
                <a:cs typeface="Times New Roman" panose="02020603050405020304" pitchFamily="18" charset="0"/>
              </a:rPr>
            </a:br>
            <a:br>
              <a:rPr lang="en-CA" sz="1800" dirty="0">
                <a:effectLst/>
                <a:latin typeface="Arial" panose="020B0604020202020204" pitchFamily="34" charset="0"/>
                <a:ea typeface="Calibri" panose="020F0502020204030204" pitchFamily="34" charset="0"/>
                <a:cs typeface="Times New Roman" panose="02020603050405020304" pitchFamily="18" charset="0"/>
              </a:rPr>
            </a:br>
            <a:endParaRPr lang="en-CA" dirty="0"/>
          </a:p>
        </p:txBody>
      </p:sp>
      <p:pic>
        <p:nvPicPr>
          <p:cNvPr id="1026" name="9393FDAB-2F6B-4CCE-8120-1CBB4F689880" descr="IMG_2377.jpg">
            <a:extLst>
              <a:ext uri="{FF2B5EF4-FFF2-40B4-BE49-F238E27FC236}">
                <a16:creationId xmlns:a16="http://schemas.microsoft.com/office/drawing/2014/main" id="{D3E7FBF4-B8D6-333C-4DC7-D27000181A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432" y="1767939"/>
            <a:ext cx="4610911" cy="6957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E9F3758F-6B9C-404E-83AE-07DFEAD67AC6" descr="IMG_2378.jpg">
            <a:extLst>
              <a:ext uri="{FF2B5EF4-FFF2-40B4-BE49-F238E27FC236}">
                <a16:creationId xmlns:a16="http://schemas.microsoft.com/office/drawing/2014/main" id="{78040339-0AC7-DAF2-CBEE-1795D9D3DB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43369" y="14640779"/>
            <a:ext cx="8254711" cy="4891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9126EE94-C9E2-4E08-8338-E82DB147048E" descr="IMG_2379.jpg">
            <a:extLst>
              <a:ext uri="{FF2B5EF4-FFF2-40B4-BE49-F238E27FC236}">
                <a16:creationId xmlns:a16="http://schemas.microsoft.com/office/drawing/2014/main" id="{7CE2B1F1-62EB-ABAD-836B-743AEF747A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43369" y="20565058"/>
            <a:ext cx="6100367" cy="4239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a:extLst>
              <a:ext uri="{FF2B5EF4-FFF2-40B4-BE49-F238E27FC236}">
                <a16:creationId xmlns:a16="http://schemas.microsoft.com/office/drawing/2014/main" id="{E7399936-19D0-1A02-76AD-88C103F14E68}"/>
              </a:ext>
            </a:extLst>
          </p:cNvPr>
          <p:cNvPicPr>
            <a:picLocks noChangeAspect="1"/>
          </p:cNvPicPr>
          <p:nvPr/>
        </p:nvPicPr>
        <p:blipFill>
          <a:blip r:embed="rId5"/>
          <a:stretch>
            <a:fillRect/>
          </a:stretch>
        </p:blipFill>
        <p:spPr>
          <a:xfrm>
            <a:off x="16115724" y="25317896"/>
            <a:ext cx="5534608" cy="5002432"/>
          </a:xfrm>
          <a:prstGeom prst="rect">
            <a:avLst/>
          </a:prstGeom>
        </p:spPr>
      </p:pic>
      <p:pic>
        <p:nvPicPr>
          <p:cNvPr id="4" name="Picture 3">
            <a:extLst>
              <a:ext uri="{FF2B5EF4-FFF2-40B4-BE49-F238E27FC236}">
                <a16:creationId xmlns:a16="http://schemas.microsoft.com/office/drawing/2014/main" id="{66FA2BCC-3A04-7899-61A9-7FB24A45BD70}"/>
              </a:ext>
            </a:extLst>
          </p:cNvPr>
          <p:cNvPicPr>
            <a:picLocks noChangeAspect="1"/>
          </p:cNvPicPr>
          <p:nvPr/>
        </p:nvPicPr>
        <p:blipFill>
          <a:blip r:embed="rId6"/>
          <a:stretch>
            <a:fillRect/>
          </a:stretch>
        </p:blipFill>
        <p:spPr>
          <a:xfrm>
            <a:off x="9834528" y="25350748"/>
            <a:ext cx="5989183" cy="4850702"/>
          </a:xfrm>
          <a:prstGeom prst="rect">
            <a:avLst/>
          </a:prstGeom>
          <a:ln w="63500">
            <a:solidFill>
              <a:srgbClr val="FF0000"/>
            </a:solidFill>
          </a:ln>
        </p:spPr>
      </p:pic>
      <p:pic>
        <p:nvPicPr>
          <p:cNvPr id="7" name="Picture 6">
            <a:extLst>
              <a:ext uri="{FF2B5EF4-FFF2-40B4-BE49-F238E27FC236}">
                <a16:creationId xmlns:a16="http://schemas.microsoft.com/office/drawing/2014/main" id="{052CA87A-C0C8-45CC-AF16-0D40EED3EBAE}"/>
              </a:ext>
            </a:extLst>
          </p:cNvPr>
          <p:cNvPicPr>
            <a:picLocks noChangeAspect="1"/>
          </p:cNvPicPr>
          <p:nvPr/>
        </p:nvPicPr>
        <p:blipFill>
          <a:blip r:embed="rId7"/>
          <a:stretch>
            <a:fillRect/>
          </a:stretch>
        </p:blipFill>
        <p:spPr>
          <a:xfrm>
            <a:off x="15244549" y="1961215"/>
            <a:ext cx="6186779" cy="6334241"/>
          </a:xfrm>
          <a:prstGeom prst="rect">
            <a:avLst/>
          </a:prstGeom>
          <a:ln w="31750">
            <a:solidFill>
              <a:schemeClr val="bg1"/>
            </a:solidFill>
          </a:ln>
        </p:spPr>
      </p:pic>
      <p:sp>
        <p:nvSpPr>
          <p:cNvPr id="8" name="TextBox 7">
            <a:extLst>
              <a:ext uri="{FF2B5EF4-FFF2-40B4-BE49-F238E27FC236}">
                <a16:creationId xmlns:a16="http://schemas.microsoft.com/office/drawing/2014/main" id="{C3079679-8CDE-E4CF-EB26-661C365EB001}"/>
              </a:ext>
            </a:extLst>
          </p:cNvPr>
          <p:cNvSpPr txBox="1"/>
          <p:nvPr/>
        </p:nvSpPr>
        <p:spPr>
          <a:xfrm>
            <a:off x="13865374" y="14543814"/>
            <a:ext cx="2947748" cy="1107996"/>
          </a:xfrm>
          <a:prstGeom prst="rect">
            <a:avLst/>
          </a:prstGeom>
          <a:noFill/>
        </p:spPr>
        <p:txBody>
          <a:bodyPr wrap="square" rtlCol="0">
            <a:spAutoFit/>
          </a:bodyPr>
          <a:lstStyle/>
          <a:p>
            <a:r>
              <a:rPr lang="en-CA" sz="6600" dirty="0">
                <a:solidFill>
                  <a:srgbClr val="FF0000"/>
                </a:solidFill>
              </a:rPr>
              <a:t>The Bad </a:t>
            </a:r>
          </a:p>
        </p:txBody>
      </p:sp>
      <p:pic>
        <p:nvPicPr>
          <p:cNvPr id="15" name="Picture 4">
            <a:extLst>
              <a:ext uri="{FF2B5EF4-FFF2-40B4-BE49-F238E27FC236}">
                <a16:creationId xmlns:a16="http://schemas.microsoft.com/office/drawing/2014/main" id="{56D782CB-9973-956E-6D22-173A7B7D5370}"/>
              </a:ext>
            </a:extLst>
          </p:cNvPr>
          <p:cNvPicPr>
            <a:picLocks noChangeAspect="1" noChangeArrowheads="1"/>
          </p:cNvPicPr>
          <p:nvPr/>
        </p:nvPicPr>
        <p:blipFill rotWithShape="1">
          <a:blip r:embed="rId8" cstate="print"/>
          <a:srcRect l="29593" t="6593"/>
          <a:stretch/>
        </p:blipFill>
        <p:spPr bwMode="auto">
          <a:xfrm>
            <a:off x="574432" y="9064037"/>
            <a:ext cx="6131168" cy="5129197"/>
          </a:xfrm>
          <a:prstGeom prst="rect">
            <a:avLst/>
          </a:prstGeom>
          <a:noFill/>
          <a:ln w="9525">
            <a:noFill/>
            <a:miter lim="800000"/>
            <a:headEnd/>
            <a:tailEnd/>
          </a:ln>
        </p:spPr>
      </p:pic>
      <p:sp>
        <p:nvSpPr>
          <p:cNvPr id="20" name="TextBox 19">
            <a:extLst>
              <a:ext uri="{FF2B5EF4-FFF2-40B4-BE49-F238E27FC236}">
                <a16:creationId xmlns:a16="http://schemas.microsoft.com/office/drawing/2014/main" id="{2D773D3B-CC9A-13D0-16D3-B197C2CAE0B9}"/>
              </a:ext>
            </a:extLst>
          </p:cNvPr>
          <p:cNvSpPr txBox="1"/>
          <p:nvPr/>
        </p:nvSpPr>
        <p:spPr>
          <a:xfrm>
            <a:off x="5752352" y="1817201"/>
            <a:ext cx="9560712" cy="5447645"/>
          </a:xfrm>
          <a:prstGeom prst="rect">
            <a:avLst/>
          </a:prstGeom>
          <a:noFill/>
        </p:spPr>
        <p:txBody>
          <a:bodyPr wrap="square" rtlCol="0">
            <a:spAutoFit/>
          </a:bodyPr>
          <a:lstStyle/>
          <a:p>
            <a:pPr marL="685800" indent="-685800">
              <a:buFont typeface="Arial" panose="020B0604020202020204" pitchFamily="34" charset="0"/>
              <a:buChar char="•"/>
            </a:pPr>
            <a:r>
              <a:rPr lang="en-CA" sz="4400" dirty="0">
                <a:solidFill>
                  <a:schemeClr val="bg1"/>
                </a:solidFill>
                <a:latin typeface="Arial" panose="020B0604020202020204" pitchFamily="34" charset="0"/>
                <a:cs typeface="Arial" panose="020B0604020202020204" pitchFamily="34" charset="0"/>
              </a:rPr>
              <a:t>Some Chinook are doing well e.g. </a:t>
            </a:r>
            <a:r>
              <a:rPr lang="en-US" sz="4400" dirty="0">
                <a:solidFill>
                  <a:schemeClr val="bg1"/>
                </a:solidFill>
                <a:latin typeface="Arial" panose="020B0604020202020204" pitchFamily="34" charset="0"/>
                <a:cs typeface="Arial" panose="020B0604020202020204" pitchFamily="34" charset="0"/>
              </a:rPr>
              <a:t>fall run in Mokelumne River (California) set 80-year record of 20,000 fish in 2023</a:t>
            </a:r>
          </a:p>
          <a:p>
            <a:pPr marL="685800" indent="-685800">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a:p>
            <a:pPr marL="685800" indent="-685800">
              <a:buFont typeface="Arial" panose="020B0604020202020204" pitchFamily="34" charset="0"/>
              <a:buChar char="•"/>
            </a:pPr>
            <a:r>
              <a:rPr lang="en-US" sz="4400" dirty="0">
                <a:solidFill>
                  <a:schemeClr val="bg1"/>
                </a:solidFill>
                <a:latin typeface="Arial" panose="020B0604020202020204" pitchFamily="34" charset="0"/>
                <a:cs typeface="Arial" panose="020B0604020202020204" pitchFamily="34" charset="0"/>
              </a:rPr>
              <a:t>Many examples of collaboration and forward-looking Chinook projects</a:t>
            </a:r>
          </a:p>
          <a:p>
            <a:pPr marL="685800" indent="-685800">
              <a:buFont typeface="Arial" panose="020B0604020202020204" pitchFamily="34" charset="0"/>
              <a:buChar char="•"/>
            </a:pPr>
            <a:endParaRPr lang="en-US" sz="2000" dirty="0">
              <a:solidFill>
                <a:srgbClr val="FF000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CB5F779-3EBE-C382-0317-242B44290A3B}"/>
              </a:ext>
            </a:extLst>
          </p:cNvPr>
          <p:cNvSpPr txBox="1"/>
          <p:nvPr/>
        </p:nvSpPr>
        <p:spPr>
          <a:xfrm>
            <a:off x="7486854" y="9384115"/>
            <a:ext cx="13748920" cy="3477875"/>
          </a:xfrm>
          <a:prstGeom prst="rect">
            <a:avLst/>
          </a:prstGeom>
          <a:noFill/>
        </p:spPr>
        <p:txBody>
          <a:bodyPr wrap="square" rtlCol="0">
            <a:spAutoFit/>
          </a:bodyPr>
          <a:lstStyle/>
          <a:p>
            <a:r>
              <a:rPr lang="en-CA" sz="4400" dirty="0">
                <a:solidFill>
                  <a:schemeClr val="bg1"/>
                </a:solidFill>
                <a:latin typeface="Arial" panose="020B0604020202020204" pitchFamily="34" charset="0"/>
                <a:cs typeface="Arial" panose="020B0604020202020204" pitchFamily="34" charset="0"/>
              </a:rPr>
              <a:t>Many Chinook runs are distributed in southern (warmer) habitats in Washington, Oregon, Idaho and California. This suggests that there may be scope for BC Chinook to survive warmer conditions due to climate change. </a:t>
            </a:r>
          </a:p>
        </p:txBody>
      </p:sp>
      <p:sp>
        <p:nvSpPr>
          <p:cNvPr id="17" name="TextBox 16">
            <a:extLst>
              <a:ext uri="{FF2B5EF4-FFF2-40B4-BE49-F238E27FC236}">
                <a16:creationId xmlns:a16="http://schemas.microsoft.com/office/drawing/2014/main" id="{5865D31D-0DBC-3223-D226-1801C15DCD13}"/>
              </a:ext>
            </a:extLst>
          </p:cNvPr>
          <p:cNvSpPr txBox="1"/>
          <p:nvPr/>
        </p:nvSpPr>
        <p:spPr>
          <a:xfrm>
            <a:off x="15313064" y="20706320"/>
            <a:ext cx="2947748" cy="1015663"/>
          </a:xfrm>
          <a:prstGeom prst="rect">
            <a:avLst/>
          </a:prstGeom>
          <a:noFill/>
        </p:spPr>
        <p:txBody>
          <a:bodyPr wrap="square" rtlCol="0">
            <a:spAutoFit/>
          </a:bodyPr>
          <a:lstStyle/>
          <a:p>
            <a:r>
              <a:rPr lang="en-CA" sz="6000" dirty="0">
                <a:solidFill>
                  <a:srgbClr val="FF0000"/>
                </a:solidFill>
              </a:rPr>
              <a:t>The Ugly </a:t>
            </a:r>
          </a:p>
        </p:txBody>
      </p:sp>
      <p:sp>
        <p:nvSpPr>
          <p:cNvPr id="19" name="TextBox 18">
            <a:extLst>
              <a:ext uri="{FF2B5EF4-FFF2-40B4-BE49-F238E27FC236}">
                <a16:creationId xmlns:a16="http://schemas.microsoft.com/office/drawing/2014/main" id="{BBC59CA7-675E-EF87-5B74-206BCDE4E1BD}"/>
              </a:ext>
            </a:extLst>
          </p:cNvPr>
          <p:cNvSpPr txBox="1"/>
          <p:nvPr/>
        </p:nvSpPr>
        <p:spPr>
          <a:xfrm>
            <a:off x="-320775" y="20592276"/>
            <a:ext cx="10050931" cy="16404491"/>
          </a:xfrm>
          <a:prstGeom prst="rect">
            <a:avLst/>
          </a:prstGeom>
          <a:noFill/>
        </p:spPr>
        <p:txBody>
          <a:bodyPr wrap="square" rtlCol="0">
            <a:spAutoFit/>
          </a:bodyPr>
          <a:lstStyle/>
          <a:p>
            <a:pPr marL="1485900" lvl="2" indent="-571500">
              <a:buFont typeface="Arial" panose="020B0604020202020204" pitchFamily="34" charset="0"/>
              <a:buChar char="•"/>
            </a:pPr>
            <a:r>
              <a:rPr lang="en-CA" sz="4400" dirty="0">
                <a:solidFill>
                  <a:schemeClr val="bg1"/>
                </a:solidFill>
              </a:rPr>
              <a:t>No recovery of WSP red-zoned - Chinook CUs and endangered COSEWIC DU’s</a:t>
            </a:r>
          </a:p>
          <a:p>
            <a:pPr marL="1485900" lvl="2" indent="-571500">
              <a:buFont typeface="Arial" panose="020B0604020202020204" pitchFamily="34" charset="0"/>
              <a:buChar char="•"/>
            </a:pPr>
            <a:endParaRPr lang="en-CA" sz="4400" dirty="0">
              <a:solidFill>
                <a:schemeClr val="bg1"/>
              </a:solidFill>
            </a:endParaRPr>
          </a:p>
          <a:p>
            <a:pPr marL="1485900" lvl="2" indent="-571500">
              <a:buFont typeface="Arial" panose="020B0604020202020204" pitchFamily="34" charset="0"/>
              <a:buChar char="•"/>
            </a:pPr>
            <a:r>
              <a:rPr lang="en-CA" sz="4400" dirty="0">
                <a:solidFill>
                  <a:schemeClr val="bg1"/>
                </a:solidFill>
              </a:rPr>
              <a:t>SARA –no salmon or steelhead have been listed under SARA due to severe adverse socio-economic effects</a:t>
            </a:r>
          </a:p>
          <a:p>
            <a:pPr marL="1771650" lvl="2" indent="-857250">
              <a:buFont typeface="Arial" panose="020B0604020202020204" pitchFamily="34" charset="0"/>
              <a:buChar char="•"/>
            </a:pPr>
            <a:endParaRPr lang="en-CA" sz="4400" dirty="0">
              <a:solidFill>
                <a:schemeClr val="bg1"/>
              </a:solidFill>
            </a:endParaRPr>
          </a:p>
          <a:p>
            <a:pPr marL="1771650" lvl="2" indent="-857250">
              <a:buFont typeface="Arial" panose="020B0604020202020204" pitchFamily="34" charset="0"/>
              <a:buChar char="•"/>
            </a:pPr>
            <a:r>
              <a:rPr lang="en-CA" sz="4400" dirty="0">
                <a:solidFill>
                  <a:schemeClr val="bg1"/>
                </a:solidFill>
              </a:rPr>
              <a:t>Death by a thousand cuts</a:t>
            </a:r>
          </a:p>
          <a:p>
            <a:pPr marL="1771650" lvl="2" indent="-857250">
              <a:buFont typeface="Arial" panose="020B0604020202020204" pitchFamily="34" charset="0"/>
              <a:buChar char="•"/>
            </a:pPr>
            <a:endParaRPr lang="en-CA" sz="4400" dirty="0">
              <a:solidFill>
                <a:schemeClr val="bg1"/>
              </a:solidFill>
            </a:endParaRPr>
          </a:p>
          <a:p>
            <a:pPr marL="1771650" lvl="2" indent="-857250">
              <a:buFont typeface="Arial" panose="020B0604020202020204" pitchFamily="34" charset="0"/>
              <a:buChar char="•"/>
            </a:pPr>
            <a:r>
              <a:rPr lang="en-CA" sz="4400" dirty="0">
                <a:solidFill>
                  <a:schemeClr val="bg1"/>
                </a:solidFill>
              </a:rPr>
              <a:t>Many Chinook populations between California and SE Alaska are failing </a:t>
            </a:r>
          </a:p>
          <a:p>
            <a:pPr marL="1771650" lvl="2" indent="-857250">
              <a:buFont typeface="Arial" panose="020B0604020202020204" pitchFamily="34" charset="0"/>
              <a:buChar char="•"/>
            </a:pPr>
            <a:endParaRPr lang="en-CA" sz="4400" dirty="0">
              <a:solidFill>
                <a:schemeClr val="bg1"/>
              </a:solidFill>
            </a:endParaRPr>
          </a:p>
          <a:p>
            <a:pPr marL="1771650" lvl="2" indent="-857250">
              <a:buFont typeface="Arial" panose="020B0604020202020204" pitchFamily="34" charset="0"/>
              <a:buChar char="•"/>
            </a:pPr>
            <a:endParaRPr lang="en-CA" sz="4400" dirty="0">
              <a:solidFill>
                <a:schemeClr val="bg1"/>
              </a:solidFill>
            </a:endParaRPr>
          </a:p>
          <a:p>
            <a:pPr marL="1771650" lvl="2" indent="-857250">
              <a:buFont typeface="Arial" panose="020B0604020202020204" pitchFamily="34" charset="0"/>
              <a:buChar char="•"/>
            </a:pPr>
            <a:endParaRPr lang="en-CA" sz="4400" dirty="0">
              <a:solidFill>
                <a:schemeClr val="bg1"/>
              </a:solidFill>
            </a:endParaRPr>
          </a:p>
          <a:p>
            <a:pPr marL="1771650" lvl="2" indent="-857250">
              <a:buFont typeface="Arial" panose="020B0604020202020204" pitchFamily="34" charset="0"/>
              <a:buChar char="•"/>
            </a:pPr>
            <a:endParaRPr lang="en-CA" sz="4400" dirty="0">
              <a:solidFill>
                <a:schemeClr val="bg1"/>
              </a:solidFill>
            </a:endParaRPr>
          </a:p>
          <a:p>
            <a:pPr marL="1771650" lvl="2" indent="-857250">
              <a:buFont typeface="Arial" panose="020B0604020202020204" pitchFamily="34" charset="0"/>
              <a:buChar char="•"/>
            </a:pPr>
            <a:endParaRPr lang="en-CA" sz="4400" dirty="0">
              <a:solidFill>
                <a:schemeClr val="bg1"/>
              </a:solidFill>
            </a:endParaRPr>
          </a:p>
          <a:p>
            <a:pPr marL="1771650" lvl="2" indent="-857250">
              <a:buFont typeface="Arial" panose="020B0604020202020204" pitchFamily="34" charset="0"/>
              <a:buChar char="•"/>
            </a:pPr>
            <a:endParaRPr lang="en-CA" sz="4400" dirty="0">
              <a:solidFill>
                <a:schemeClr val="bg1"/>
              </a:solidFill>
            </a:endParaRPr>
          </a:p>
          <a:p>
            <a:pPr marL="1771650" lvl="2" indent="-857250">
              <a:buFont typeface="Arial" panose="020B0604020202020204" pitchFamily="34" charset="0"/>
              <a:buChar char="•"/>
            </a:pPr>
            <a:endParaRPr lang="en-CA" sz="4400" dirty="0">
              <a:solidFill>
                <a:schemeClr val="bg1"/>
              </a:solidFill>
            </a:endParaRPr>
          </a:p>
          <a:p>
            <a:pPr marL="1771650" lvl="2" indent="-857250">
              <a:buFont typeface="Arial" panose="020B0604020202020204" pitchFamily="34" charset="0"/>
              <a:buChar char="•"/>
            </a:pPr>
            <a:endParaRPr lang="en-CA" sz="4400" dirty="0">
              <a:solidFill>
                <a:schemeClr val="bg1"/>
              </a:solidFill>
            </a:endParaRPr>
          </a:p>
          <a:p>
            <a:pPr marL="1771650" lvl="2" indent="-857250">
              <a:buFont typeface="Arial" panose="020B0604020202020204" pitchFamily="34" charset="0"/>
              <a:buChar char="•"/>
            </a:pPr>
            <a:endParaRPr lang="en-CA" sz="4400" dirty="0">
              <a:solidFill>
                <a:schemeClr val="bg1"/>
              </a:solidFill>
            </a:endParaRPr>
          </a:p>
          <a:p>
            <a:pPr marL="1771650" lvl="2" indent="-857250">
              <a:buFont typeface="Arial" panose="020B0604020202020204" pitchFamily="34" charset="0"/>
              <a:buChar char="•"/>
            </a:pPr>
            <a:endParaRPr lang="en-CA" sz="4800" dirty="0">
              <a:solidFill>
                <a:schemeClr val="bg1"/>
              </a:solidFill>
            </a:endParaRPr>
          </a:p>
        </p:txBody>
      </p:sp>
      <p:sp>
        <p:nvSpPr>
          <p:cNvPr id="3" name="TextBox 2">
            <a:extLst>
              <a:ext uri="{FF2B5EF4-FFF2-40B4-BE49-F238E27FC236}">
                <a16:creationId xmlns:a16="http://schemas.microsoft.com/office/drawing/2014/main" id="{9AD5F5C7-1AEB-998B-332B-07A5C632D8B2}"/>
              </a:ext>
            </a:extLst>
          </p:cNvPr>
          <p:cNvSpPr txBox="1"/>
          <p:nvPr/>
        </p:nvSpPr>
        <p:spPr>
          <a:xfrm>
            <a:off x="9879426" y="25851171"/>
            <a:ext cx="5898405" cy="584775"/>
          </a:xfrm>
          <a:prstGeom prst="rect">
            <a:avLst/>
          </a:prstGeom>
          <a:solidFill>
            <a:schemeClr val="bg1">
              <a:lumMod val="75000"/>
            </a:schemeClr>
          </a:solidFill>
        </p:spPr>
        <p:txBody>
          <a:bodyPr wrap="square" rtlCol="0">
            <a:spAutoFit/>
          </a:bodyPr>
          <a:lstStyle/>
          <a:p>
            <a:r>
              <a:rPr lang="en-CA" sz="3200" dirty="0"/>
              <a:t>Southern BC Chinook CU’s (WSP)</a:t>
            </a:r>
          </a:p>
        </p:txBody>
      </p:sp>
      <p:sp>
        <p:nvSpPr>
          <p:cNvPr id="5" name="TextBox 4">
            <a:extLst>
              <a:ext uri="{FF2B5EF4-FFF2-40B4-BE49-F238E27FC236}">
                <a16:creationId xmlns:a16="http://schemas.microsoft.com/office/drawing/2014/main" id="{A113EC4E-1B39-DD18-86F8-62C802F08030}"/>
              </a:ext>
            </a:extLst>
          </p:cNvPr>
          <p:cNvSpPr txBox="1"/>
          <p:nvPr/>
        </p:nvSpPr>
        <p:spPr>
          <a:xfrm>
            <a:off x="16189870" y="25849070"/>
            <a:ext cx="5241458" cy="754053"/>
          </a:xfrm>
          <a:prstGeom prst="rect">
            <a:avLst/>
          </a:prstGeom>
          <a:solidFill>
            <a:schemeClr val="bg1">
              <a:lumMod val="75000"/>
            </a:schemeClr>
          </a:solidFill>
        </p:spPr>
        <p:txBody>
          <a:bodyPr wrap="square" rtlCol="0">
            <a:spAutoFit/>
          </a:bodyPr>
          <a:lstStyle/>
          <a:p>
            <a:r>
              <a:rPr lang="en-CA" sz="3200" dirty="0"/>
              <a:t>COSEWIC Chinook DU’s</a:t>
            </a:r>
          </a:p>
          <a:p>
            <a:endParaRPr lang="en-CA" sz="1100" dirty="0"/>
          </a:p>
        </p:txBody>
      </p:sp>
      <p:sp>
        <p:nvSpPr>
          <p:cNvPr id="14" name="TextBox 13">
            <a:extLst>
              <a:ext uri="{FF2B5EF4-FFF2-40B4-BE49-F238E27FC236}">
                <a16:creationId xmlns:a16="http://schemas.microsoft.com/office/drawing/2014/main" id="{E1FCBA5A-EFC6-F765-D1E7-52C075838C4C}"/>
              </a:ext>
            </a:extLst>
          </p:cNvPr>
          <p:cNvSpPr txBox="1"/>
          <p:nvPr/>
        </p:nvSpPr>
        <p:spPr>
          <a:xfrm>
            <a:off x="1356436" y="1865308"/>
            <a:ext cx="3531122" cy="1107996"/>
          </a:xfrm>
          <a:prstGeom prst="rect">
            <a:avLst/>
          </a:prstGeom>
          <a:noFill/>
        </p:spPr>
        <p:txBody>
          <a:bodyPr wrap="square" rtlCol="0">
            <a:spAutoFit/>
          </a:bodyPr>
          <a:lstStyle/>
          <a:p>
            <a:r>
              <a:rPr lang="en-CA" sz="6600" dirty="0">
                <a:solidFill>
                  <a:srgbClr val="FF0000"/>
                </a:solidFill>
              </a:rPr>
              <a:t>The Good </a:t>
            </a:r>
          </a:p>
        </p:txBody>
      </p:sp>
      <p:sp>
        <p:nvSpPr>
          <p:cNvPr id="22" name="TextBox 21">
            <a:extLst>
              <a:ext uri="{FF2B5EF4-FFF2-40B4-BE49-F238E27FC236}">
                <a16:creationId xmlns:a16="http://schemas.microsoft.com/office/drawing/2014/main" id="{A8E4F6EF-F4E4-C0E8-6FCF-370441A7B44F}"/>
              </a:ext>
            </a:extLst>
          </p:cNvPr>
          <p:cNvSpPr txBox="1"/>
          <p:nvPr/>
        </p:nvSpPr>
        <p:spPr>
          <a:xfrm>
            <a:off x="-270203" y="14916098"/>
            <a:ext cx="12045110" cy="5078313"/>
          </a:xfrm>
          <a:prstGeom prst="rect">
            <a:avLst/>
          </a:prstGeom>
          <a:noFill/>
        </p:spPr>
        <p:txBody>
          <a:bodyPr wrap="square" rtlCol="0">
            <a:spAutoFit/>
          </a:bodyPr>
          <a:lstStyle/>
          <a:p>
            <a:pPr marL="1600200" lvl="2" indent="-685800">
              <a:buFont typeface="Arial" panose="020B0604020202020204" pitchFamily="34" charset="0"/>
              <a:buChar char="•"/>
            </a:pPr>
            <a:r>
              <a:rPr lang="en-CA" sz="4400" dirty="0">
                <a:solidFill>
                  <a:schemeClr val="bg1"/>
                </a:solidFill>
                <a:latin typeface="Arial" panose="020B0604020202020204" pitchFamily="34" charset="0"/>
                <a:cs typeface="Arial" panose="020B0604020202020204" pitchFamily="34" charset="0"/>
              </a:rPr>
              <a:t>Lack of empowerment and leadership by First Nations </a:t>
            </a:r>
          </a:p>
          <a:p>
            <a:pPr marL="1600200" lvl="2" indent="-685800">
              <a:buFont typeface="Arial" panose="020B0604020202020204" pitchFamily="34" charset="0"/>
              <a:buChar char="•"/>
            </a:pPr>
            <a:endParaRPr lang="en-CA" sz="2000" dirty="0">
              <a:solidFill>
                <a:schemeClr val="bg1"/>
              </a:solidFill>
              <a:latin typeface="Arial" panose="020B0604020202020204" pitchFamily="34" charset="0"/>
              <a:cs typeface="Arial" panose="020B0604020202020204" pitchFamily="34" charset="0"/>
            </a:endParaRPr>
          </a:p>
          <a:p>
            <a:pPr marL="1600200" lvl="2" indent="-685800">
              <a:buFont typeface="Arial" panose="020B0604020202020204" pitchFamily="34" charset="0"/>
              <a:buChar char="•"/>
            </a:pPr>
            <a:r>
              <a:rPr lang="en-CA" sz="4400" dirty="0">
                <a:solidFill>
                  <a:schemeClr val="bg1"/>
                </a:solidFill>
                <a:latin typeface="Arial" panose="020B0604020202020204" pitchFamily="34" charset="0"/>
                <a:cs typeface="Arial" panose="020B0604020202020204" pitchFamily="34" charset="0"/>
              </a:rPr>
              <a:t>Reliance upon Conservation Hatcheries</a:t>
            </a:r>
          </a:p>
          <a:p>
            <a:pPr marL="1600200" lvl="2" indent="-685800">
              <a:buFont typeface="Arial" panose="020B0604020202020204" pitchFamily="34" charset="0"/>
              <a:buChar char="•"/>
            </a:pPr>
            <a:endParaRPr lang="en-CA" sz="2000" dirty="0">
              <a:solidFill>
                <a:schemeClr val="bg1"/>
              </a:solidFill>
              <a:latin typeface="Arial" panose="020B0604020202020204" pitchFamily="34" charset="0"/>
              <a:cs typeface="Arial" panose="020B0604020202020204" pitchFamily="34" charset="0"/>
            </a:endParaRPr>
          </a:p>
          <a:p>
            <a:pPr marL="1600200" lvl="2" indent="-685800">
              <a:buFont typeface="Arial" panose="020B0604020202020204" pitchFamily="34" charset="0"/>
              <a:buChar char="•"/>
            </a:pPr>
            <a:r>
              <a:rPr lang="en-CA" sz="4400" dirty="0">
                <a:solidFill>
                  <a:schemeClr val="bg1"/>
                </a:solidFill>
                <a:latin typeface="Arial" panose="020B0604020202020204" pitchFamily="34" charset="0"/>
                <a:cs typeface="Arial" panose="020B0604020202020204" pitchFamily="34" charset="0"/>
              </a:rPr>
              <a:t>Recovery funding isn’t effectively channelled or strategically prioritized</a:t>
            </a:r>
          </a:p>
          <a:p>
            <a:pPr marL="1600200" lvl="2" indent="-685800">
              <a:buFont typeface="Arial" panose="020B0604020202020204" pitchFamily="34" charset="0"/>
              <a:buChar char="•"/>
            </a:pPr>
            <a:endParaRPr lang="en-CA" sz="2000" dirty="0">
              <a:solidFill>
                <a:schemeClr val="bg1"/>
              </a:solidFill>
              <a:latin typeface="Arial" panose="020B0604020202020204" pitchFamily="34" charset="0"/>
              <a:cs typeface="Arial" panose="020B0604020202020204" pitchFamily="34" charset="0"/>
            </a:endParaRPr>
          </a:p>
          <a:p>
            <a:pPr marL="1600200" lvl="2" indent="-685800">
              <a:buFont typeface="Arial" panose="020B0604020202020204" pitchFamily="34" charset="0"/>
              <a:buChar char="•"/>
            </a:pPr>
            <a:r>
              <a:rPr lang="en-CA" sz="4400" dirty="0">
                <a:solidFill>
                  <a:schemeClr val="bg1"/>
                </a:solidFill>
                <a:latin typeface="Arial" panose="020B0604020202020204" pitchFamily="34" charset="0"/>
                <a:cs typeface="Arial" panose="020B0604020202020204" pitchFamily="34" charset="0"/>
              </a:rPr>
              <a:t>Recovery or continued resuscitation?</a:t>
            </a:r>
          </a:p>
        </p:txBody>
      </p:sp>
      <p:cxnSp>
        <p:nvCxnSpPr>
          <p:cNvPr id="10" name="Straight Connector 9">
            <a:extLst>
              <a:ext uri="{FF2B5EF4-FFF2-40B4-BE49-F238E27FC236}">
                <a16:creationId xmlns:a16="http://schemas.microsoft.com/office/drawing/2014/main" id="{1FC38D6A-55B4-7CD7-6E62-DE6C3DB4782F}"/>
              </a:ext>
            </a:extLst>
          </p:cNvPr>
          <p:cNvCxnSpPr>
            <a:cxnSpLocks/>
          </p:cNvCxnSpPr>
          <p:nvPr/>
        </p:nvCxnSpPr>
        <p:spPr>
          <a:xfrm flipV="1">
            <a:off x="0" y="14444442"/>
            <a:ext cx="22016562" cy="220448"/>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08481B9-66F2-A870-2BED-4F21A6816E1C}"/>
              </a:ext>
            </a:extLst>
          </p:cNvPr>
          <p:cNvCxnSpPr/>
          <p:nvPr/>
        </p:nvCxnSpPr>
        <p:spPr>
          <a:xfrm flipV="1">
            <a:off x="-49329" y="20130208"/>
            <a:ext cx="22016562" cy="196098"/>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A6EA0F5-8F61-08F2-A979-9F6990D64CD1}"/>
              </a:ext>
            </a:extLst>
          </p:cNvPr>
          <p:cNvSpPr txBox="1"/>
          <p:nvPr/>
        </p:nvSpPr>
        <p:spPr>
          <a:xfrm>
            <a:off x="56674" y="-282152"/>
            <a:ext cx="21893927" cy="1569660"/>
          </a:xfrm>
          <a:prstGeom prst="rect">
            <a:avLst/>
          </a:prstGeom>
          <a:solidFill>
            <a:srgbClr val="1C1C26"/>
          </a:solidFill>
        </p:spPr>
        <p:txBody>
          <a:bodyPr wrap="square" rtlCol="0">
            <a:spAutoFit/>
          </a:bodyPr>
          <a:lstStyle/>
          <a:p>
            <a:pPr>
              <a:spcBef>
                <a:spcPts val="1200"/>
              </a:spcBef>
            </a:pPr>
            <a:endParaRPr lang="en-CA" dirty="0">
              <a:solidFill>
                <a:srgbClr val="C00000"/>
              </a:solidFill>
              <a:latin typeface="Arial" panose="020B0604020202020204" pitchFamily="34" charset="0"/>
              <a:cs typeface="Arial" panose="020B0604020202020204" pitchFamily="34" charset="0"/>
            </a:endParaRPr>
          </a:p>
          <a:p>
            <a:pPr algn="ctr">
              <a:spcBef>
                <a:spcPts val="1200"/>
              </a:spcBef>
            </a:pPr>
            <a:r>
              <a:rPr lang="en-CA" sz="6800" dirty="0">
                <a:solidFill>
                  <a:schemeClr val="bg1"/>
                </a:solidFill>
                <a:latin typeface="Arial" panose="020B0604020202020204" pitchFamily="34" charset="0"/>
                <a:cs typeface="Arial" panose="020B0604020202020204" pitchFamily="34" charset="0"/>
              </a:rPr>
              <a:t>The Good, the Bad and the Ugly</a:t>
            </a:r>
            <a:endParaRPr lang="en-CA" sz="6800" dirty="0"/>
          </a:p>
        </p:txBody>
      </p:sp>
      <p:cxnSp>
        <p:nvCxnSpPr>
          <p:cNvPr id="18" name="Straight Connector 17">
            <a:extLst>
              <a:ext uri="{FF2B5EF4-FFF2-40B4-BE49-F238E27FC236}">
                <a16:creationId xmlns:a16="http://schemas.microsoft.com/office/drawing/2014/main" id="{94B1D282-F981-B8F1-A60E-0A1B482B1C86}"/>
              </a:ext>
            </a:extLst>
          </p:cNvPr>
          <p:cNvCxnSpPr>
            <a:cxnSpLocks/>
          </p:cNvCxnSpPr>
          <p:nvPr/>
        </p:nvCxnSpPr>
        <p:spPr>
          <a:xfrm flipV="1">
            <a:off x="0" y="1297500"/>
            <a:ext cx="22016562" cy="92203"/>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85F47AC-E1BF-68A3-437D-F6B81EB292AC}"/>
              </a:ext>
            </a:extLst>
          </p:cNvPr>
          <p:cNvCxnSpPr>
            <a:cxnSpLocks/>
          </p:cNvCxnSpPr>
          <p:nvPr/>
        </p:nvCxnSpPr>
        <p:spPr>
          <a:xfrm flipV="1">
            <a:off x="56674" y="34863"/>
            <a:ext cx="22016562" cy="92203"/>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925077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1892</TotalTime>
  <Words>756</Words>
  <Application>Microsoft Office PowerPoint</Application>
  <PresentationFormat>Custom</PresentationFormat>
  <Paragraphs>248</Paragraphs>
  <Slides>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vt:i4>
      </vt:variant>
    </vt:vector>
  </HeadingPairs>
  <TitlesOfParts>
    <vt:vector size="15" baseType="lpstr">
      <vt:lpstr>Arial</vt:lpstr>
      <vt:lpstr>Calibri</vt:lpstr>
      <vt:lpstr>Calibri Light</vt:lpstr>
      <vt:lpstr>Cambria</vt:lpstr>
      <vt:lpstr>HP Simplified</vt:lpstr>
      <vt:lpstr>Skeena</vt:lpstr>
      <vt:lpstr>Symbol</vt:lpstr>
      <vt:lpstr>Office Theme</vt:lpstr>
      <vt:lpstr>PowerPoint Presentation</vt:lpstr>
      <vt:lpstr>PowerPoint Presentation</vt:lpstr>
      <vt:lpstr>PowerPoint Presentation</vt:lpstr>
      <vt:lpstr>  </vt:lpstr>
      <vt:lpstr>  </vt:lpstr>
      <vt:lpstr>  </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Levy</dc:creator>
  <cp:lastModifiedBy>David Levy</cp:lastModifiedBy>
  <cp:revision>147</cp:revision>
  <dcterms:created xsi:type="dcterms:W3CDTF">2023-11-14T16:49:34Z</dcterms:created>
  <dcterms:modified xsi:type="dcterms:W3CDTF">2023-11-23T22:53:23Z</dcterms:modified>
</cp:coreProperties>
</file>