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7315200" cy="9601200"/>
  <p:embeddedFontLst>
    <p:embeddedFont>
      <p:font typeface="Alike" panose="020B0604020202020204"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47">
          <p15:clr>
            <a:srgbClr val="A4A3A4"/>
          </p15:clr>
        </p15:guide>
        <p15:guide id="2" orient="horz" pos="210">
          <p15:clr>
            <a:srgbClr val="A4A3A4"/>
          </p15:clr>
        </p15:guide>
        <p15:guide id="3" orient="horz" pos="913">
          <p15:clr>
            <a:srgbClr val="A4A3A4"/>
          </p15:clr>
        </p15:guide>
        <p15:guide id="4" pos="737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hIkwA31AQTgIphPbp+q1mrMN0F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86" y="134"/>
      </p:cViewPr>
      <p:guideLst>
        <p:guide pos="347"/>
        <p:guide orient="horz" pos="210"/>
        <p:guide orient="horz" pos="913"/>
        <p:guide pos="73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CA"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Abenanas, Good morning. </a:t>
            </a:r>
            <a:endParaRPr/>
          </a:p>
          <a:p>
            <a:pPr marL="0" lvl="0" indent="0" algn="l" rtl="0">
              <a:spcBef>
                <a:spcPts val="0"/>
              </a:spcBef>
              <a:spcAft>
                <a:spcPts val="0"/>
              </a:spcAft>
              <a:buNone/>
            </a:pPr>
            <a:r>
              <a:rPr lang="en-CA"/>
              <a:t>I’d like to start with a few acknowledgments:</a:t>
            </a:r>
            <a:endParaRPr/>
          </a:p>
          <a:p>
            <a:pPr marL="0" lvl="0" indent="0" algn="l" rtl="0">
              <a:spcBef>
                <a:spcPts val="0"/>
              </a:spcBef>
              <a:spcAft>
                <a:spcPts val="0"/>
              </a:spcAft>
              <a:buNone/>
            </a:pPr>
            <a:r>
              <a:rPr lang="en-CA"/>
              <a:t>Thank you for the welcome this morning, and the Secwepemc people for allowing this business to be conducted in their Territory this week.</a:t>
            </a:r>
            <a:endParaRPr/>
          </a:p>
          <a:p>
            <a:pPr marL="0" lvl="0" indent="0" algn="l" rtl="0">
              <a:spcBef>
                <a:spcPts val="0"/>
              </a:spcBef>
              <a:spcAft>
                <a:spcPts val="0"/>
              </a:spcAft>
              <a:buNone/>
            </a:pPr>
            <a:r>
              <a:rPr lang="en-CA"/>
              <a:t>I’d also like to acknowledge my boss and TNG Fisheries Department Manager Randy Billyboy for attending in person today and supporting the presentation and discussions.</a:t>
            </a:r>
            <a:endParaRPr/>
          </a:p>
          <a:p>
            <a:pPr marL="0" lvl="0" indent="0" algn="l" rtl="0">
              <a:spcBef>
                <a:spcPts val="0"/>
              </a:spcBef>
              <a:spcAft>
                <a:spcPts val="0"/>
              </a:spcAft>
              <a:buNone/>
            </a:pPr>
            <a:r>
              <a:rPr lang="en-CA"/>
              <a:t>Finally, thanks to the Forum planners for this time on the agenda.</a:t>
            </a:r>
            <a:endParaRPr/>
          </a:p>
          <a:p>
            <a:pPr marL="0" lvl="0" indent="0" algn="l" rtl="0">
              <a:spcBef>
                <a:spcPts val="0"/>
              </a:spcBef>
              <a:spcAft>
                <a:spcPts val="0"/>
              </a:spcAft>
              <a:buNone/>
            </a:pPr>
            <a:r>
              <a:rPr lang="en-CA"/>
              <a:t>This presentation is one iteration in a series of presentations TNG Fisheries has been doing this year, and this one is focused on TNG’s leadership response to the land slide and we appreciate having the time to provide you with a thorough update as we approach the fishing season. Our update today will include:</a:t>
            </a:r>
            <a:endParaRPr/>
          </a:p>
          <a:p>
            <a:pPr marL="228600" lvl="0" indent="-228600" algn="l" rtl="0">
              <a:spcBef>
                <a:spcPts val="0"/>
              </a:spcBef>
              <a:spcAft>
                <a:spcPts val="0"/>
              </a:spcAft>
              <a:buClr>
                <a:schemeClr val="dk1"/>
              </a:buClr>
              <a:buSzPts val="1200"/>
              <a:buFont typeface="Calibri"/>
              <a:buAutoNum type="arabicPeriod"/>
            </a:pPr>
            <a:r>
              <a:rPr lang="en-CA"/>
              <a:t>The recognition of the Tsilhqotin Territory as a salmon stronghold and what this means</a:t>
            </a:r>
            <a:endParaRPr/>
          </a:p>
          <a:p>
            <a:pPr marL="228600" lvl="0" indent="-228600" algn="l" rtl="0">
              <a:spcBef>
                <a:spcPts val="0"/>
              </a:spcBef>
              <a:spcAft>
                <a:spcPts val="0"/>
              </a:spcAft>
              <a:buClr>
                <a:schemeClr val="dk1"/>
              </a:buClr>
              <a:buSzPts val="1200"/>
              <a:buFont typeface="Calibri"/>
              <a:buAutoNum type="arabicPeriod"/>
            </a:pPr>
            <a:r>
              <a:rPr lang="en-CA"/>
              <a:t>Overview of the slide event itself, as it relates to fish</a:t>
            </a:r>
            <a:endParaRPr/>
          </a:p>
          <a:p>
            <a:pPr marL="228600" lvl="0" indent="-228600" algn="l" rtl="0">
              <a:spcBef>
                <a:spcPts val="0"/>
              </a:spcBef>
              <a:spcAft>
                <a:spcPts val="0"/>
              </a:spcAft>
              <a:buClr>
                <a:schemeClr val="dk1"/>
              </a:buClr>
              <a:buSzPts val="1200"/>
              <a:buFont typeface="Calibri"/>
              <a:buAutoNum type="arabicPeriod"/>
            </a:pPr>
            <a:r>
              <a:rPr lang="en-CA"/>
              <a:t>TNG’s leadership response to-date, related to fisheries.</a:t>
            </a:r>
            <a:endParaRPr/>
          </a:p>
          <a:p>
            <a:pPr marL="228600" lvl="0" indent="-228600" algn="l" rtl="0">
              <a:spcBef>
                <a:spcPts val="0"/>
              </a:spcBef>
              <a:spcAft>
                <a:spcPts val="0"/>
              </a:spcAft>
              <a:buClr>
                <a:schemeClr val="dk1"/>
              </a:buClr>
              <a:buSzPts val="1200"/>
              <a:buFont typeface="Calibri"/>
              <a:buAutoNum type="arabicPeriod"/>
            </a:pPr>
            <a:r>
              <a:rPr lang="en-CA"/>
              <a:t>Slide impacts on salmon in 2024   - what we know.</a:t>
            </a:r>
            <a:endParaRPr/>
          </a:p>
          <a:p>
            <a:pPr marL="228600" lvl="0" indent="-228600" algn="l" rtl="0">
              <a:spcBef>
                <a:spcPts val="0"/>
              </a:spcBef>
              <a:spcAft>
                <a:spcPts val="0"/>
              </a:spcAft>
              <a:buClr>
                <a:schemeClr val="dk1"/>
              </a:buClr>
              <a:buSzPts val="1200"/>
              <a:buFont typeface="Calibri"/>
              <a:buAutoNum type="arabicPeriod"/>
            </a:pPr>
            <a:r>
              <a:rPr lang="en-CA"/>
              <a:t>Ongoing impacts we anticipate from the slide in coming years.</a:t>
            </a:r>
            <a:endParaRPr/>
          </a:p>
          <a:p>
            <a:pPr marL="228600" lvl="0" indent="-228600" algn="l" rtl="0">
              <a:spcBef>
                <a:spcPts val="0"/>
              </a:spcBef>
              <a:spcAft>
                <a:spcPts val="0"/>
              </a:spcAft>
              <a:buClr>
                <a:schemeClr val="dk1"/>
              </a:buClr>
              <a:buSzPts val="1200"/>
              <a:buFont typeface="Calibri"/>
              <a:buAutoNum type="arabicPeriod"/>
            </a:pPr>
            <a:r>
              <a:rPr lang="en-CA"/>
              <a:t>What we are doing and planning to respond and mitigate the impacts on salmon. </a:t>
            </a:r>
            <a:endParaRPr/>
          </a:p>
          <a:p>
            <a:pPr marL="228600" lvl="0" indent="-152400" algn="l" rtl="0">
              <a:spcBef>
                <a:spcPts val="0"/>
              </a:spcBef>
              <a:spcAft>
                <a:spcPts val="0"/>
              </a:spcAft>
              <a:buClr>
                <a:schemeClr val="dk1"/>
              </a:buClr>
              <a:buSzPts val="1200"/>
              <a:buFont typeface="Calibri"/>
              <a:buNone/>
            </a:pPr>
            <a:endParaRPr/>
          </a:p>
        </p:txBody>
      </p:sp>
      <p:sp>
        <p:nvSpPr>
          <p:cNvPr id="87" name="Google Shape;87;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This was a table of governments with overlapping authorities.</a:t>
            </a:r>
            <a:endParaRPr/>
          </a:p>
          <a:p>
            <a:pPr marL="0" lvl="0" indent="0" algn="l" rtl="0">
              <a:spcBef>
                <a:spcPts val="0"/>
              </a:spcBef>
              <a:spcAft>
                <a:spcPts val="0"/>
              </a:spcAft>
              <a:buNone/>
            </a:pPr>
            <a:r>
              <a:rPr lang="en-CA"/>
              <a:t>TNG’s coordination has supported a collaborative approach – inviting technical expertise through the entire process. At the same time, advancing change.</a:t>
            </a:r>
            <a:endParaRPr/>
          </a:p>
        </p:txBody>
      </p:sp>
      <p:sp>
        <p:nvSpPr>
          <p:cNvPr id="197" name="Google Shape;197;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Pic 1 – Chilcotin river confluence with the Fraser in early Sept. when sockeye and chinook were passing – can see how turbid it is.</a:t>
            </a:r>
            <a:endParaRPr/>
          </a:p>
          <a:p>
            <a:pPr marL="0" lvl="0" indent="0" algn="l" rtl="0">
              <a:spcBef>
                <a:spcPts val="0"/>
              </a:spcBef>
              <a:spcAft>
                <a:spcPts val="0"/>
              </a:spcAft>
              <a:buNone/>
            </a:pPr>
            <a:r>
              <a:rPr lang="en-CA"/>
              <a:t>Pic 2 – This pic is from Sept.6 – could see sockeye crammed into the confluence of Big creek – cleaning their gills. </a:t>
            </a:r>
            <a:endParaRPr/>
          </a:p>
        </p:txBody>
      </p:sp>
      <p:sp>
        <p:nvSpPr>
          <p:cNvPr id="208" name="Google Shape;208;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514350" lvl="0" indent="-514350" algn="l" rtl="0">
              <a:lnSpc>
                <a:spcPct val="120000"/>
              </a:lnSpc>
              <a:spcBef>
                <a:spcPts val="0"/>
              </a:spcBef>
              <a:spcAft>
                <a:spcPts val="0"/>
              </a:spcAft>
              <a:buClr>
                <a:schemeClr val="dk1"/>
              </a:buClr>
              <a:buSzPts val="2600"/>
              <a:buFont typeface="Calibri"/>
              <a:buAutoNum type="arabicPeriod"/>
            </a:pPr>
            <a:r>
              <a:rPr lang="en-CA" sz="2600"/>
              <a:t>Impacts on Chilko sockeye – </a:t>
            </a:r>
            <a:r>
              <a:rPr lang="en-CA" sz="2600" b="1">
                <a:solidFill>
                  <a:srgbClr val="FFFA9B"/>
                </a:solidFill>
              </a:rPr>
              <a:t>~3 week delay</a:t>
            </a:r>
            <a:endParaRPr/>
          </a:p>
          <a:p>
            <a:pPr marL="514350" lvl="0" indent="-514350" algn="l" rtl="0">
              <a:lnSpc>
                <a:spcPct val="120000"/>
              </a:lnSpc>
              <a:spcBef>
                <a:spcPts val="1200"/>
              </a:spcBef>
              <a:spcAft>
                <a:spcPts val="0"/>
              </a:spcAft>
              <a:buClr>
                <a:schemeClr val="dk1"/>
              </a:buClr>
              <a:buSzPts val="2600"/>
              <a:buFont typeface="Calibri"/>
              <a:buAutoNum type="arabicPeriod"/>
            </a:pPr>
            <a:r>
              <a:rPr lang="en-CA" sz="2600"/>
              <a:t>En route mortality impact – </a:t>
            </a:r>
            <a:r>
              <a:rPr lang="en-CA" sz="2600" b="1">
                <a:solidFill>
                  <a:srgbClr val="FFFA9B"/>
                </a:solidFill>
              </a:rPr>
              <a:t>50% loss of Chilko sockeye </a:t>
            </a:r>
            <a:r>
              <a:rPr lang="en-CA" sz="2600"/>
              <a:t>from ocean return in-season estimate to spawning grounds</a:t>
            </a:r>
            <a:endParaRPr/>
          </a:p>
          <a:p>
            <a:pPr marL="514350" lvl="0" indent="-514350" algn="l" rtl="0">
              <a:lnSpc>
                <a:spcPct val="120000"/>
              </a:lnSpc>
              <a:spcBef>
                <a:spcPts val="1200"/>
              </a:spcBef>
              <a:spcAft>
                <a:spcPts val="0"/>
              </a:spcAft>
              <a:buClr>
                <a:srgbClr val="FFFA9B"/>
              </a:buClr>
              <a:buSzPts val="2600"/>
              <a:buFont typeface="Calibri"/>
              <a:buAutoNum type="arabicPeriod"/>
            </a:pPr>
            <a:r>
              <a:rPr lang="en-CA" sz="2600" b="1">
                <a:solidFill>
                  <a:srgbClr val="FFFA9B"/>
                </a:solidFill>
              </a:rPr>
              <a:t>Sex ratio skew:  2024 30% Females, 70% Males </a:t>
            </a:r>
            <a:r>
              <a:rPr lang="en-CA" sz="2600" b="1"/>
              <a:t>(</a:t>
            </a:r>
            <a:r>
              <a:rPr lang="en-CA" sz="2600"/>
              <a:t>inverted from 2023)</a:t>
            </a:r>
            <a:endParaRPr/>
          </a:p>
          <a:p>
            <a:pPr marL="457200" lvl="1" indent="0" algn="l" rtl="0">
              <a:lnSpc>
                <a:spcPct val="120000"/>
              </a:lnSpc>
              <a:spcBef>
                <a:spcPts val="1200"/>
              </a:spcBef>
              <a:spcAft>
                <a:spcPts val="0"/>
              </a:spcAft>
              <a:buNone/>
            </a:pPr>
            <a:r>
              <a:rPr lang="en-CA" sz="2600"/>
              <a:t>Generally higher proportion of females than males in Chilko for past 6 years:</a:t>
            </a:r>
            <a:endParaRPr/>
          </a:p>
          <a:p>
            <a:pPr marL="457200" lvl="1" indent="0" algn="l" rtl="0">
              <a:lnSpc>
                <a:spcPct val="120000"/>
              </a:lnSpc>
              <a:spcBef>
                <a:spcPts val="1200"/>
              </a:spcBef>
              <a:spcAft>
                <a:spcPts val="0"/>
              </a:spcAft>
              <a:buNone/>
            </a:pPr>
            <a:r>
              <a:rPr lang="en-CA" sz="2600"/>
              <a:t>Exceptions are when real significant passage challenge. 2019 (big bar), 2024 (hot Fraser, Chilcotin slide).    </a:t>
            </a:r>
            <a:endParaRPr/>
          </a:p>
          <a:p>
            <a:pPr marL="514350" lvl="0" indent="-514350" algn="l" rtl="0">
              <a:lnSpc>
                <a:spcPct val="120000"/>
              </a:lnSpc>
              <a:spcBef>
                <a:spcPts val="1200"/>
              </a:spcBef>
              <a:spcAft>
                <a:spcPts val="0"/>
              </a:spcAft>
              <a:buClr>
                <a:srgbClr val="FFFA9B"/>
              </a:buClr>
              <a:buSzPts val="2600"/>
              <a:buFont typeface="Calibri"/>
              <a:buAutoNum type="arabicPeriod"/>
            </a:pPr>
            <a:r>
              <a:rPr lang="en-CA" sz="2600" b="1">
                <a:solidFill>
                  <a:srgbClr val="FFFA9B"/>
                </a:solidFill>
              </a:rPr>
              <a:t>Significant physical damage  </a:t>
            </a:r>
            <a:r>
              <a:rPr lang="en-CA" sz="2600"/>
              <a:t>- sandblasted by turbidity </a:t>
            </a:r>
            <a:endParaRPr/>
          </a:p>
        </p:txBody>
      </p:sp>
      <p:sp>
        <p:nvSpPr>
          <p:cNvPr id="218" name="Google Shape;218;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Noto Sans Symbols"/>
              <a:buNone/>
            </a:pPr>
            <a:endParaRPr sz="1200">
              <a:latin typeface="Calibri"/>
              <a:ea typeface="Calibri"/>
              <a:cs typeface="Calibri"/>
              <a:sym typeface="Calibri"/>
            </a:endParaRPr>
          </a:p>
        </p:txBody>
      </p:sp>
      <p:sp>
        <p:nvSpPr>
          <p:cNvPr id="227" name="Google Shape;227;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Noto Sans Symbols"/>
              <a:buNone/>
            </a:pPr>
            <a:endParaRPr sz="1200">
              <a:latin typeface="Calibri"/>
              <a:ea typeface="Calibri"/>
              <a:cs typeface="Calibri"/>
              <a:sym typeface="Calibri"/>
            </a:endParaRPr>
          </a:p>
        </p:txBody>
      </p:sp>
      <p:sp>
        <p:nvSpPr>
          <p:cNvPr id="235" name="Google Shape;235;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Noto Sans Symbols"/>
              <a:buNone/>
            </a:pPr>
            <a:endParaRPr sz="1200">
              <a:latin typeface="Calibri"/>
              <a:ea typeface="Calibri"/>
              <a:cs typeface="Calibri"/>
              <a:sym typeface="Calibri"/>
            </a:endParaRPr>
          </a:p>
        </p:txBody>
      </p:sp>
      <p:sp>
        <p:nvSpPr>
          <p:cNvPr id="244" name="Google Shape;244;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Read slide</a:t>
            </a:r>
            <a:endParaRPr/>
          </a:p>
        </p:txBody>
      </p:sp>
      <p:sp>
        <p:nvSpPr>
          <p:cNvPr id="252" name="Google Shape;252;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Note TNG taking over monitoring this year, doing assessment for mitigation. Modifying activities in context. </a:t>
            </a:r>
            <a:endParaRPr/>
          </a:p>
        </p:txBody>
      </p:sp>
      <p:sp>
        <p:nvSpPr>
          <p:cNvPr id="259" name="Google Shape;259;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67" name="Google Shape;267;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b="1"/>
              <a:t>What we are focused on now – understanding impacts and risks to salmon moving forward. </a:t>
            </a:r>
            <a:endParaRPr/>
          </a:p>
          <a:p>
            <a:pPr marL="0" lvl="0" indent="0" algn="l" rtl="0">
              <a:spcBef>
                <a:spcPts val="0"/>
              </a:spcBef>
              <a:spcAft>
                <a:spcPts val="0"/>
              </a:spcAft>
              <a:buNone/>
            </a:pPr>
            <a:r>
              <a:rPr lang="en-CA" b="1"/>
              <a:t>Show how TNG engaged PSC internationally – elevated this to very high level. </a:t>
            </a:r>
            <a:endParaRPr/>
          </a:p>
          <a:p>
            <a:pPr marL="0" lvl="0" indent="0" algn="l" rtl="0">
              <a:spcBef>
                <a:spcPts val="0"/>
              </a:spcBef>
              <a:spcAft>
                <a:spcPts val="0"/>
              </a:spcAft>
              <a:buNone/>
            </a:pPr>
            <a:r>
              <a:rPr lang="en-CA" b="1"/>
              <a:t>Why could tNG do this – open to collaboration, but not looking to do things the way it has aways been done. Not only going to react- already looking to next fishing season. This slide include pic of</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CA"/>
              <a:t>PICS:</a:t>
            </a:r>
            <a:endParaRPr/>
          </a:p>
          <a:p>
            <a:pPr marL="228600" lvl="0" indent="-228600" algn="l" rtl="0">
              <a:spcBef>
                <a:spcPts val="0"/>
              </a:spcBef>
              <a:spcAft>
                <a:spcPts val="0"/>
              </a:spcAft>
              <a:buClr>
                <a:schemeClr val="dk1"/>
              </a:buClr>
              <a:buSzPts val="1200"/>
              <a:buFont typeface="Calibri"/>
              <a:buAutoNum type="arabicPeriod"/>
            </a:pPr>
            <a:r>
              <a:rPr lang="en-CA"/>
              <a:t>PSC Seminar series presentation can be found on the PSC Youtube channel (#25)</a:t>
            </a:r>
            <a:endParaRPr/>
          </a:p>
          <a:p>
            <a:pPr marL="228600" lvl="0" indent="-228600" algn="l" rtl="0">
              <a:spcBef>
                <a:spcPts val="0"/>
              </a:spcBef>
              <a:spcAft>
                <a:spcPts val="0"/>
              </a:spcAft>
              <a:buClr>
                <a:schemeClr val="dk1"/>
              </a:buClr>
              <a:buSzPts val="1200"/>
              <a:buFont typeface="Calibri"/>
              <a:buAutoNum type="arabicPeriod"/>
            </a:pPr>
            <a:r>
              <a:rPr lang="en-CA"/>
              <a:t>looking down at 10s of thousands of spawning sockeye - Chilko Lake lodge upper left</a:t>
            </a:r>
            <a:endParaRPr/>
          </a:p>
          <a:p>
            <a:pPr marL="228600" lvl="0" indent="-228600" algn="l" rtl="0">
              <a:spcBef>
                <a:spcPts val="0"/>
              </a:spcBef>
              <a:spcAft>
                <a:spcPts val="0"/>
              </a:spcAft>
              <a:buClr>
                <a:schemeClr val="dk1"/>
              </a:buClr>
              <a:buSzPts val="1200"/>
              <a:buFont typeface="Calibri"/>
              <a:buAutoNum type="arabicPeriod"/>
            </a:pPr>
            <a:r>
              <a:rPr lang="en-CA"/>
              <a:t>Upper Little Chilcotin - Home of very early returning Chinook</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74" name="Google Shape;274;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The definition of a salmon stronghold has 3 main components, the first 2 of which are outlined on this slide:  intact salmon biodiversity and intact and functional ecosystems</a:t>
            </a:r>
            <a:endParaRPr/>
          </a:p>
          <a:p>
            <a:pPr marL="0" lvl="0" indent="0" algn="l" rtl="0">
              <a:spcBef>
                <a:spcPts val="600"/>
              </a:spcBef>
              <a:spcAft>
                <a:spcPts val="0"/>
              </a:spcAft>
              <a:buNone/>
            </a:pPr>
            <a:endParaRPr/>
          </a:p>
          <a:p>
            <a:pPr marL="0" lvl="0" indent="0" algn="l" rtl="0">
              <a:spcBef>
                <a:spcPts val="600"/>
              </a:spcBef>
              <a:spcAft>
                <a:spcPts val="0"/>
              </a:spcAft>
              <a:buNone/>
            </a:pPr>
            <a:r>
              <a:rPr lang="en-CA" sz="1600"/>
              <a:t>Salmon biodiversity is the foundation for the Tŝilhqot'in Nation’s food fishery. Timing of returns span from early May (early-timed Chinook) through until Nov (coho and steelhead).  </a:t>
            </a:r>
            <a:endParaRPr/>
          </a:p>
          <a:p>
            <a:pPr marL="0" lvl="0" indent="0" algn="l" rtl="0">
              <a:spcBef>
                <a:spcPts val="0"/>
              </a:spcBef>
              <a:spcAft>
                <a:spcPts val="0"/>
              </a:spcAft>
              <a:buNone/>
            </a:pPr>
            <a:endParaRPr sz="1600"/>
          </a:p>
          <a:p>
            <a:pPr marL="0" lvl="0" indent="0" algn="l" rtl="0">
              <a:spcBef>
                <a:spcPts val="0"/>
              </a:spcBef>
              <a:spcAft>
                <a:spcPts val="0"/>
              </a:spcAft>
              <a:buNone/>
            </a:pPr>
            <a:r>
              <a:rPr lang="en-CA" sz="1600" u="sng"/>
              <a:t>Salmon Biodiversity </a:t>
            </a:r>
            <a:endParaRPr/>
          </a:p>
          <a:p>
            <a:pPr marL="742950" lvl="1" indent="-285750" algn="l" rtl="0">
              <a:spcBef>
                <a:spcPts val="0"/>
              </a:spcBef>
              <a:spcAft>
                <a:spcPts val="0"/>
              </a:spcAft>
              <a:buClr>
                <a:schemeClr val="dk1"/>
              </a:buClr>
              <a:buSzPts val="1600"/>
              <a:buFont typeface="Arial"/>
              <a:buChar char="•"/>
            </a:pPr>
            <a:r>
              <a:rPr lang="en-CA" sz="1600"/>
              <a:t>5 distinct populations of Chinook within two SMU’s</a:t>
            </a:r>
            <a:endParaRPr/>
          </a:p>
          <a:p>
            <a:pPr marL="742950" lvl="1" indent="-285750" algn="l" rtl="0">
              <a:spcBef>
                <a:spcPts val="0"/>
              </a:spcBef>
              <a:spcAft>
                <a:spcPts val="0"/>
              </a:spcAft>
              <a:buClr>
                <a:schemeClr val="dk1"/>
              </a:buClr>
              <a:buSzPts val="1600"/>
              <a:buFont typeface="Arial"/>
              <a:buChar char="•"/>
            </a:pPr>
            <a:r>
              <a:rPr lang="en-CA" sz="1600"/>
              <a:t>A sub-population of IFC</a:t>
            </a:r>
            <a:endParaRPr/>
          </a:p>
          <a:p>
            <a:pPr marL="742950" lvl="1" indent="-285750" algn="l" rtl="0">
              <a:spcBef>
                <a:spcPts val="0"/>
              </a:spcBef>
              <a:spcAft>
                <a:spcPts val="0"/>
              </a:spcAft>
              <a:buClr>
                <a:schemeClr val="dk1"/>
              </a:buClr>
              <a:buSzPts val="1600"/>
              <a:buFont typeface="Arial"/>
              <a:buChar char="•"/>
            </a:pPr>
            <a:r>
              <a:rPr lang="en-CA" sz="1600"/>
              <a:t>3 distinct populations of sockeye, including the strongest annual Fraser Sockeye population</a:t>
            </a:r>
            <a:endParaRPr/>
          </a:p>
          <a:p>
            <a:pPr marL="742950" lvl="1" indent="-285750" algn="l" rtl="0">
              <a:spcBef>
                <a:spcPts val="0"/>
              </a:spcBef>
              <a:spcAft>
                <a:spcPts val="0"/>
              </a:spcAft>
              <a:buClr>
                <a:schemeClr val="dk1"/>
              </a:buClr>
              <a:buSzPts val="1600"/>
              <a:buFont typeface="Arial"/>
              <a:buChar char="•"/>
            </a:pPr>
            <a:r>
              <a:rPr lang="en-CA" sz="1600"/>
              <a:t>Chilcotin River Steelhead </a:t>
            </a:r>
            <a:endParaRPr/>
          </a:p>
          <a:p>
            <a:pPr marL="742950" lvl="1" indent="-285750" algn="l" rtl="0">
              <a:spcBef>
                <a:spcPts val="0"/>
              </a:spcBef>
              <a:spcAft>
                <a:spcPts val="0"/>
              </a:spcAft>
              <a:buClr>
                <a:schemeClr val="dk1"/>
              </a:buClr>
              <a:buSzPts val="1600"/>
              <a:buFont typeface="Arial"/>
              <a:buChar char="•"/>
            </a:pPr>
            <a:r>
              <a:rPr lang="en-CA" sz="1600"/>
              <a:t>Pink salmon on odd years </a:t>
            </a:r>
            <a:endParaRPr/>
          </a:p>
          <a:p>
            <a:pPr marL="742950" lvl="1" indent="-184150" algn="l" rtl="0">
              <a:spcBef>
                <a:spcPts val="0"/>
              </a:spcBef>
              <a:spcAft>
                <a:spcPts val="0"/>
              </a:spcAft>
              <a:buClr>
                <a:schemeClr val="dk1"/>
              </a:buClr>
              <a:buSzPts val="1600"/>
              <a:buFont typeface="Arial"/>
              <a:buNone/>
            </a:pPr>
            <a:endParaRPr sz="1600"/>
          </a:p>
          <a:p>
            <a:pPr marL="0" lvl="0" indent="0" algn="l" rtl="0">
              <a:spcBef>
                <a:spcPts val="0"/>
              </a:spcBef>
              <a:spcAft>
                <a:spcPts val="0"/>
              </a:spcAft>
              <a:buClr>
                <a:schemeClr val="dk1"/>
              </a:buClr>
              <a:buSzPts val="1600"/>
              <a:buFont typeface="Arial"/>
              <a:buNone/>
            </a:pPr>
            <a:r>
              <a:rPr lang="en-CA" sz="1600"/>
              <a:t>Read slide for intact ecosystems and datasets</a:t>
            </a:r>
            <a:endParaRPr/>
          </a:p>
          <a:p>
            <a:pPr marL="742950" lvl="1" indent="-184150" algn="l" rtl="0">
              <a:spcBef>
                <a:spcPts val="0"/>
              </a:spcBef>
              <a:spcAft>
                <a:spcPts val="0"/>
              </a:spcAft>
              <a:buClr>
                <a:schemeClr val="dk1"/>
              </a:buClr>
              <a:buSzPts val="1600"/>
              <a:buFont typeface="Arial"/>
              <a:buNone/>
            </a:pPr>
            <a:endParaRPr sz="1600"/>
          </a:p>
          <a:p>
            <a:pPr marL="0" lvl="0" indent="0" algn="l" rtl="0">
              <a:spcBef>
                <a:spcPts val="0"/>
              </a:spcBef>
              <a:spcAft>
                <a:spcPts val="0"/>
              </a:spcAft>
              <a:buClr>
                <a:schemeClr val="dk1"/>
              </a:buClr>
              <a:buSzPts val="1600"/>
              <a:buFont typeface="Arial"/>
              <a:buNone/>
            </a:pPr>
            <a:endParaRPr sz="1600"/>
          </a:p>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84" name="Google Shape;284;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7000"/>
              </a:lnSpc>
              <a:spcBef>
                <a:spcPts val="0"/>
              </a:spcBef>
              <a:spcAft>
                <a:spcPts val="0"/>
              </a:spcAft>
              <a:buNone/>
            </a:pPr>
            <a:r>
              <a:rPr lang="en-CA" sz="1800" b="0">
                <a:latin typeface="Calibri"/>
                <a:ea typeface="Calibri"/>
                <a:cs typeface="Calibri"/>
                <a:sym typeface="Calibri"/>
              </a:rPr>
              <a:t>The Third salmon stronghold component is governance/stewardship. </a:t>
            </a:r>
            <a:endParaRPr/>
          </a:p>
          <a:p>
            <a:pPr marL="0" lvl="0" indent="0" algn="l" rtl="0">
              <a:lnSpc>
                <a:spcPct val="107000"/>
              </a:lnSpc>
              <a:spcBef>
                <a:spcPts val="800"/>
              </a:spcBef>
              <a:spcAft>
                <a:spcPts val="0"/>
              </a:spcAft>
              <a:buNone/>
            </a:pPr>
            <a:r>
              <a:rPr lang="en-CA" sz="1800" b="0">
                <a:latin typeface="Calibri"/>
                <a:ea typeface="Calibri"/>
                <a:cs typeface="Calibri"/>
                <a:sym typeface="Calibri"/>
              </a:rPr>
              <a:t>This is a Key component of salmon stronghold – governance (leadership and communities that actively work to protect stronghold/partnerships). </a:t>
            </a:r>
            <a:endParaRPr/>
          </a:p>
          <a:p>
            <a:pPr marL="0" lvl="0" indent="0" algn="l" rtl="0">
              <a:lnSpc>
                <a:spcPct val="107000"/>
              </a:lnSpc>
              <a:spcBef>
                <a:spcPts val="800"/>
              </a:spcBef>
              <a:spcAft>
                <a:spcPts val="0"/>
              </a:spcAft>
              <a:buNone/>
            </a:pPr>
            <a:r>
              <a:rPr lang="en-CA" sz="1800" b="0">
                <a:latin typeface="Calibri"/>
                <a:ea typeface="Calibri"/>
                <a:cs typeface="Calibri"/>
                <a:sym typeface="Calibri"/>
              </a:rPr>
              <a:t>Read text and pics</a:t>
            </a:r>
            <a:endParaRPr/>
          </a:p>
        </p:txBody>
      </p:sp>
      <p:sp>
        <p:nvSpPr>
          <p:cNvPr id="112" name="Google Shape;112;p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10000"/>
              </a:lnSpc>
              <a:spcBef>
                <a:spcPts val="0"/>
              </a:spcBef>
              <a:spcAft>
                <a:spcPts val="0"/>
              </a:spcAft>
              <a:buClr>
                <a:schemeClr val="dk1"/>
              </a:buClr>
              <a:buSzPts val="1200"/>
              <a:buFont typeface="Arial"/>
              <a:buNone/>
            </a:pPr>
            <a:endParaRPr sz="1200" b="1"/>
          </a:p>
          <a:p>
            <a:pPr marL="285750" marR="0" lvl="0" indent="-285750" algn="l" rtl="0">
              <a:lnSpc>
                <a:spcPct val="110000"/>
              </a:lnSpc>
              <a:spcBef>
                <a:spcPts val="1200"/>
              </a:spcBef>
              <a:spcAft>
                <a:spcPts val="0"/>
              </a:spcAft>
              <a:buClr>
                <a:schemeClr val="dk1"/>
              </a:buClr>
              <a:buSzPts val="1200"/>
              <a:buFont typeface="Arial"/>
              <a:buChar char="•"/>
            </a:pPr>
            <a:r>
              <a:rPr lang="en-CA" sz="1200"/>
              <a:t>Large landslides are relatively common in the Chilcotin watershed. However – </a:t>
            </a:r>
            <a:r>
              <a:rPr lang="en-CA" sz="1200" b="1"/>
              <a:t>the impacts from the 2024 landslide and breakout flood appear to have been significant and unique. </a:t>
            </a:r>
            <a:endParaRPr sz="1200"/>
          </a:p>
          <a:p>
            <a:pPr marL="285750" lvl="0" indent="-285750" algn="l" rtl="0">
              <a:lnSpc>
                <a:spcPct val="110000"/>
              </a:lnSpc>
              <a:spcBef>
                <a:spcPts val="1200"/>
              </a:spcBef>
              <a:spcAft>
                <a:spcPts val="0"/>
              </a:spcAft>
              <a:buClr>
                <a:schemeClr val="dk1"/>
              </a:buClr>
              <a:buSzPts val="1200"/>
              <a:buFont typeface="Arial"/>
              <a:buChar char="•"/>
            </a:pPr>
            <a:r>
              <a:rPr lang="en-CA" sz="1200"/>
              <a:t>On July 30 , a landslide blocked the Chilcotin River – full-head blockage hillslope to hillslope approx. 600m across, 30m deep.</a:t>
            </a:r>
            <a:endParaRPr/>
          </a:p>
          <a:p>
            <a:pPr marL="285750" lvl="0" indent="-285750" algn="l" rtl="0">
              <a:lnSpc>
                <a:spcPct val="110000"/>
              </a:lnSpc>
              <a:spcBef>
                <a:spcPts val="1200"/>
              </a:spcBef>
              <a:spcAft>
                <a:spcPts val="0"/>
              </a:spcAft>
              <a:buClr>
                <a:schemeClr val="dk1"/>
              </a:buClr>
              <a:buSzPts val="1200"/>
              <a:buFont typeface="Arial"/>
              <a:buChar char="•"/>
            </a:pPr>
            <a:r>
              <a:rPr lang="en-CA" sz="1200"/>
              <a:t>The slide occurred downstream of all sockeye and chinook spawning grounds, during key migration window.</a:t>
            </a:r>
            <a:endParaRPr/>
          </a:p>
          <a:p>
            <a:pPr marL="285750" lvl="0" indent="-285750" algn="l" rtl="0">
              <a:lnSpc>
                <a:spcPct val="110000"/>
              </a:lnSpc>
              <a:spcBef>
                <a:spcPts val="1200"/>
              </a:spcBef>
              <a:spcAft>
                <a:spcPts val="0"/>
              </a:spcAft>
              <a:buClr>
                <a:schemeClr val="dk1"/>
              </a:buClr>
              <a:buSzPts val="1200"/>
              <a:buFont typeface="Arial"/>
              <a:buChar char="•"/>
            </a:pPr>
            <a:r>
              <a:rPr lang="en-CA" sz="1200"/>
              <a:t>Pic – this photo was taken approx. 12 hours after the slide event – you can see where the slope has given way, and moved right across the river, moving entire forest right across. And water is already backing up. </a:t>
            </a:r>
            <a:endParaRPr/>
          </a:p>
          <a:p>
            <a:pPr marL="0" lvl="0" indent="0" algn="l" rtl="0">
              <a:spcBef>
                <a:spcPts val="1200"/>
              </a:spcBef>
              <a:spcAft>
                <a:spcPts val="0"/>
              </a:spcAft>
              <a:buNone/>
            </a:pPr>
            <a:endParaRPr/>
          </a:p>
        </p:txBody>
      </p:sp>
      <p:sp>
        <p:nvSpPr>
          <p:cNvPr id="132" name="Google Shape;132;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Read text, and photo captions. </a:t>
            </a:r>
            <a:endParaRPr/>
          </a:p>
          <a:p>
            <a:pPr marL="0" lvl="0" indent="0" algn="l" rtl="0">
              <a:spcBef>
                <a:spcPts val="0"/>
              </a:spcBef>
              <a:spcAft>
                <a:spcPts val="0"/>
              </a:spcAft>
              <a:buNone/>
            </a:pPr>
            <a:endParaRPr/>
          </a:p>
          <a:p>
            <a:pPr marL="0" lvl="0" indent="0" algn="l" rtl="0">
              <a:spcBef>
                <a:spcPts val="0"/>
              </a:spcBef>
              <a:spcAft>
                <a:spcPts val="0"/>
              </a:spcAft>
              <a:buNone/>
            </a:pPr>
            <a:r>
              <a:rPr lang="en-CA"/>
              <a:t>Photos left to right: </a:t>
            </a:r>
            <a:endParaRPr/>
          </a:p>
          <a:p>
            <a:pPr marL="228600" lvl="0" indent="-228600" algn="l" rtl="0">
              <a:spcBef>
                <a:spcPts val="0"/>
              </a:spcBef>
              <a:spcAft>
                <a:spcPts val="0"/>
              </a:spcAft>
              <a:buClr>
                <a:schemeClr val="dk1"/>
              </a:buClr>
              <a:buSzPts val="1200"/>
              <a:buFont typeface="Calibri"/>
              <a:buAutoNum type="arabicPeriod"/>
            </a:pPr>
            <a:r>
              <a:rPr lang="en-CA"/>
              <a:t>Dam and impoundment</a:t>
            </a:r>
            <a:endParaRPr/>
          </a:p>
          <a:p>
            <a:pPr marL="228600" lvl="0" indent="-228600" algn="l" rtl="0">
              <a:spcBef>
                <a:spcPts val="0"/>
              </a:spcBef>
              <a:spcAft>
                <a:spcPts val="0"/>
              </a:spcAft>
              <a:buClr>
                <a:schemeClr val="dk1"/>
              </a:buClr>
              <a:buSzPts val="1200"/>
              <a:buFont typeface="Calibri"/>
              <a:buAutoNum type="arabicPeriod"/>
            </a:pPr>
            <a:r>
              <a:rPr lang="en-CA"/>
              <a:t>Large impoundment formed, with extensive debris in the lake.</a:t>
            </a:r>
            <a:endParaRPr/>
          </a:p>
          <a:p>
            <a:pPr marL="228600" lvl="0" indent="-228600" algn="l" rtl="0">
              <a:spcBef>
                <a:spcPts val="0"/>
              </a:spcBef>
              <a:spcAft>
                <a:spcPts val="0"/>
              </a:spcAft>
              <a:buClr>
                <a:schemeClr val="dk1"/>
              </a:buClr>
              <a:buSzPts val="1200"/>
              <a:buFont typeface="Calibri"/>
              <a:buAutoNum type="arabicPeriod"/>
            </a:pPr>
            <a:r>
              <a:rPr lang="en-CA"/>
              <a:t>Downstream of dam – dewatered Chilcotin River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41" name="Google Shape;141;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b="0"/>
          </a:p>
          <a:p>
            <a:pPr marL="0" lvl="0" indent="0" algn="l" rtl="0">
              <a:spcBef>
                <a:spcPts val="0"/>
              </a:spcBef>
              <a:spcAft>
                <a:spcPts val="0"/>
              </a:spcAft>
              <a:buNone/>
            </a:pPr>
            <a:r>
              <a:rPr lang="en-CA" b="0"/>
              <a:t>the two top photos are a before and after – you can see the “pothole ranch” just upstream from Farwell Canyon before breakout flood, and then you see what has been washed away. </a:t>
            </a:r>
            <a:endParaRPr/>
          </a:p>
          <a:p>
            <a:pPr marL="0" lvl="0" indent="0" algn="l" rtl="0">
              <a:spcBef>
                <a:spcPts val="0"/>
              </a:spcBef>
              <a:spcAft>
                <a:spcPts val="0"/>
              </a:spcAft>
              <a:buNone/>
            </a:pPr>
            <a:r>
              <a:rPr lang="en-CA" b="0"/>
              <a:t>the two bottom photos show breakout flood </a:t>
            </a:r>
            <a:endParaRPr/>
          </a:p>
          <a:p>
            <a:pPr marL="0" lvl="0" indent="0" algn="l" rtl="0">
              <a:spcBef>
                <a:spcPts val="0"/>
              </a:spcBef>
              <a:spcAft>
                <a:spcPts val="0"/>
              </a:spcAft>
              <a:buNone/>
            </a:pPr>
            <a:endParaRPr b="0"/>
          </a:p>
          <a:p>
            <a:pPr marL="0" lvl="0" indent="0" algn="l" rtl="0">
              <a:spcBef>
                <a:spcPts val="0"/>
              </a:spcBef>
              <a:spcAft>
                <a:spcPts val="0"/>
              </a:spcAft>
              <a:buNone/>
            </a:pPr>
            <a:endParaRPr/>
          </a:p>
        </p:txBody>
      </p:sp>
      <p:sp>
        <p:nvSpPr>
          <p:cNvPr id="151" name="Google Shape;151;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This is what happened:</a:t>
            </a:r>
            <a:endParaRPr/>
          </a:p>
          <a:p>
            <a:pPr marL="0" lvl="0" indent="0" algn="l" rtl="0">
              <a:spcBef>
                <a:spcPts val="0"/>
              </a:spcBef>
              <a:spcAft>
                <a:spcPts val="0"/>
              </a:spcAft>
              <a:buNone/>
            </a:pPr>
            <a:r>
              <a:rPr lang="en-CA"/>
              <a:t>Read slide:</a:t>
            </a:r>
            <a:endParaRPr/>
          </a:p>
          <a:p>
            <a:pPr marL="0" lvl="0" indent="0" algn="l" rtl="0">
              <a:spcBef>
                <a:spcPts val="0"/>
              </a:spcBef>
              <a:spcAft>
                <a:spcPts val="0"/>
              </a:spcAft>
              <a:buNone/>
            </a:pPr>
            <a:endParaRPr/>
          </a:p>
          <a:p>
            <a:pPr marL="0" lvl="0" indent="0" algn="l" rtl="0">
              <a:spcBef>
                <a:spcPts val="0"/>
              </a:spcBef>
              <a:spcAft>
                <a:spcPts val="0"/>
              </a:spcAft>
              <a:buNone/>
            </a:pPr>
            <a:r>
              <a:rPr lang="en-CA"/>
              <a:t>Photos left to right:</a:t>
            </a:r>
            <a:endParaRPr/>
          </a:p>
          <a:p>
            <a:pPr marL="171450" lvl="0" indent="-171450" algn="l" rtl="0">
              <a:spcBef>
                <a:spcPts val="0"/>
              </a:spcBef>
              <a:spcAft>
                <a:spcPts val="0"/>
              </a:spcAft>
              <a:buClr>
                <a:schemeClr val="dk1"/>
              </a:buClr>
              <a:buSzPts val="1200"/>
              <a:buFont typeface="Arial"/>
              <a:buChar char="•"/>
            </a:pPr>
            <a:r>
              <a:rPr lang="en-CA"/>
              <a:t>TOP: downstream of slide - big creek confluence, see sockeye densely packed into confluence, cleaning gills</a:t>
            </a:r>
            <a:endParaRPr/>
          </a:p>
          <a:p>
            <a:pPr marL="171450" lvl="0" indent="-171450" algn="l" rtl="0">
              <a:spcBef>
                <a:spcPts val="0"/>
              </a:spcBef>
              <a:spcAft>
                <a:spcPts val="0"/>
              </a:spcAft>
              <a:buClr>
                <a:schemeClr val="dk1"/>
              </a:buClr>
              <a:buSzPts val="1200"/>
              <a:buFont typeface="Arial"/>
              <a:buChar char="•"/>
            </a:pPr>
            <a:r>
              <a:rPr lang="en-CA"/>
              <a:t>BOTTOM LEFT: upstream of slide (impact of impoundment) – not even 2 km upstream of slide (right side  -is a ranch – that is where we had major sloughing a week after breakout flood – created another blockage. </a:t>
            </a:r>
            <a:endParaRPr/>
          </a:p>
          <a:p>
            <a:pPr marL="171450" lvl="0" indent="-171450" algn="l" rtl="0">
              <a:spcBef>
                <a:spcPts val="0"/>
              </a:spcBef>
              <a:spcAft>
                <a:spcPts val="0"/>
              </a:spcAft>
              <a:buClr>
                <a:schemeClr val="dk1"/>
              </a:buClr>
              <a:buSzPts val="1200"/>
              <a:buFont typeface="Arial"/>
              <a:buChar char="•"/>
            </a:pPr>
            <a:r>
              <a:rPr lang="en-CA"/>
              <a:t>BOTTOM RIGHT: Chilcotin/Fraser confluence – fish were passing through this. </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166" name="Google Shape;166;p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CA"/>
              <a:t>This is a timeline from when the slide occurred until early Sept.</a:t>
            </a:r>
            <a:endParaRPr/>
          </a:p>
          <a:p>
            <a:pPr marL="0" lvl="0" indent="0" algn="l" rtl="0">
              <a:spcBef>
                <a:spcPts val="0"/>
              </a:spcBef>
              <a:spcAft>
                <a:spcPts val="0"/>
              </a:spcAft>
              <a:buNone/>
            </a:pPr>
            <a:r>
              <a:rPr lang="en-CA"/>
              <a:t>Black shows key slide dates, including the establishment of the TNG Emergency Salmon Task Force on Aug 6, the day after the breakout flood.</a:t>
            </a:r>
            <a:endParaRPr/>
          </a:p>
          <a:p>
            <a:pPr marL="0" lvl="0" indent="0" algn="l" rtl="0">
              <a:spcBef>
                <a:spcPts val="0"/>
              </a:spcBef>
              <a:spcAft>
                <a:spcPts val="0"/>
              </a:spcAft>
              <a:buNone/>
            </a:pPr>
            <a:r>
              <a:rPr lang="en-CA"/>
              <a:t>Red is TNG actions</a:t>
            </a:r>
            <a:endParaRPr/>
          </a:p>
          <a:p>
            <a:pPr marL="0" lvl="0" indent="0" algn="l" rtl="0">
              <a:spcBef>
                <a:spcPts val="0"/>
              </a:spcBef>
              <a:spcAft>
                <a:spcPts val="0"/>
              </a:spcAft>
              <a:buNone/>
            </a:pPr>
            <a:r>
              <a:rPr lang="en-CA"/>
              <a:t>Blue is taskforce. </a:t>
            </a:r>
            <a:endParaRPr/>
          </a:p>
          <a:p>
            <a:pPr marL="0" lvl="0" indent="0" algn="l" rtl="0">
              <a:spcBef>
                <a:spcPts val="0"/>
              </a:spcBef>
              <a:spcAft>
                <a:spcPts val="0"/>
              </a:spcAft>
              <a:buNone/>
            </a:pPr>
            <a:r>
              <a:rPr lang="en-CA"/>
              <a:t>The slide occurred during peak migration for sockeye and chinook. </a:t>
            </a:r>
            <a:endParaRPr/>
          </a:p>
        </p:txBody>
      </p:sp>
      <p:sp>
        <p:nvSpPr>
          <p:cNvPr id="176" name="Google Shape;176;p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CA"/>
              <a:t>What is the TNG Emergency Task Force? This is a table of governments with overlapping authorities also supported by the UFFCA – the regional AAROM body with direct Big Bar experience and supporting communications with Upper Fraser First Nations.</a:t>
            </a:r>
            <a:endParaRPr/>
          </a:p>
          <a:p>
            <a:pPr marL="0" lvl="0" indent="0" algn="l" rtl="0">
              <a:spcBef>
                <a:spcPts val="0"/>
              </a:spcBef>
              <a:spcAft>
                <a:spcPts val="0"/>
              </a:spcAft>
              <a:buNone/>
            </a:pPr>
            <a:r>
              <a:rPr lang="en-CA"/>
              <a:t>TNG’s coordination has supported a collaborative approach – inviting technical expertise through the entire process. At the same time, advancing change.</a:t>
            </a:r>
            <a:endParaRPr/>
          </a:p>
          <a:p>
            <a:pPr marL="0" lvl="0" indent="0" algn="l" rtl="0">
              <a:spcBef>
                <a:spcPts val="0"/>
              </a:spcBef>
              <a:spcAft>
                <a:spcPts val="0"/>
              </a:spcAft>
              <a:buNone/>
            </a:pPr>
            <a:r>
              <a:rPr lang="en-CA"/>
              <a:t>Read slide</a:t>
            </a:r>
            <a:endParaRPr/>
          </a:p>
        </p:txBody>
      </p:sp>
      <p:sp>
        <p:nvSpPr>
          <p:cNvPr id="185" name="Google Shape;185;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9" name="Google Shape;2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 name="Google Shape;3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1" name="Google Shape;41;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 name="Google Shape;4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8" name="Google Shape;48;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9" name="Google Shape;49;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0" name="Google Shape;50;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10" Type="http://schemas.openxmlformats.org/officeDocument/2006/relationships/image" Target="../media/image49.png"/><Relationship Id="rId4" Type="http://schemas.openxmlformats.org/officeDocument/2006/relationships/image" Target="../media/image43.jpg"/><Relationship Id="rId9" Type="http://schemas.openxmlformats.org/officeDocument/2006/relationships/image" Target="../media/image48.jp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A rocky shore with a body of water and mountains in the background&#10;&#10;AI-generated content may be incorrect."/>
          <p:cNvPicPr preferRelativeResize="0"/>
          <p:nvPr/>
        </p:nvPicPr>
        <p:blipFill rotWithShape="1">
          <a:blip r:embed="rId3">
            <a:alphaModFix/>
          </a:blip>
          <a:srcRect/>
          <a:stretch/>
        </p:blipFill>
        <p:spPr>
          <a:xfrm>
            <a:off x="0" y="0"/>
            <a:ext cx="12221912" cy="6858000"/>
          </a:xfrm>
          <a:prstGeom prst="rect">
            <a:avLst/>
          </a:prstGeom>
          <a:noFill/>
          <a:ln>
            <a:noFill/>
          </a:ln>
        </p:spPr>
      </p:pic>
      <p:sp>
        <p:nvSpPr>
          <p:cNvPr id="90" name="Google Shape;90;p1"/>
          <p:cNvSpPr/>
          <p:nvPr/>
        </p:nvSpPr>
        <p:spPr>
          <a:xfrm>
            <a:off x="0" y="1758461"/>
            <a:ext cx="12221913" cy="2063262"/>
          </a:xfrm>
          <a:prstGeom prst="rect">
            <a:avLst/>
          </a:prstGeom>
          <a:solidFill>
            <a:schemeClr val="dk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p:nvPr/>
        </p:nvSpPr>
        <p:spPr>
          <a:xfrm>
            <a:off x="-108570" y="917290"/>
            <a:ext cx="12192000" cy="23876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lt1"/>
              </a:buClr>
              <a:buSzPts val="4000"/>
              <a:buFont typeface="Arial"/>
              <a:buNone/>
            </a:pPr>
            <a:r>
              <a:rPr lang="en-CA" sz="4000" b="0" i="0" u="none" strike="noStrike" cap="none">
                <a:solidFill>
                  <a:schemeClr val="lt1"/>
                </a:solidFill>
                <a:latin typeface="Arial"/>
                <a:ea typeface="Arial"/>
                <a:cs typeface="Arial"/>
                <a:sym typeface="Arial"/>
              </a:rPr>
              <a:t>TNG-led response to the Tŝilhqox (Chilcotin River) </a:t>
            </a:r>
            <a:endParaRPr/>
          </a:p>
          <a:p>
            <a:pPr marL="0" marR="0" lvl="0" indent="0" algn="ctr" rtl="0">
              <a:lnSpc>
                <a:spcPct val="100000"/>
              </a:lnSpc>
              <a:spcBef>
                <a:spcPts val="0"/>
              </a:spcBef>
              <a:spcAft>
                <a:spcPts val="0"/>
              </a:spcAft>
              <a:buClr>
                <a:schemeClr val="lt1"/>
              </a:buClr>
              <a:buSzPts val="4000"/>
              <a:buFont typeface="Arial"/>
              <a:buNone/>
            </a:pPr>
            <a:r>
              <a:rPr lang="en-CA" sz="4000" b="0" i="0" u="none" strike="noStrike" cap="none">
                <a:solidFill>
                  <a:schemeClr val="lt1"/>
                </a:solidFill>
                <a:latin typeface="Arial"/>
                <a:ea typeface="Arial"/>
                <a:cs typeface="Arial"/>
                <a:sym typeface="Arial"/>
              </a:rPr>
              <a:t>Landslide on Salmon</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00"/>
              <a:buFont typeface="Calibri"/>
              <a:buNone/>
            </a:pPr>
            <a:endParaRPr sz="3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CA" sz="2400" b="0" i="0" u="none" strike="noStrike" cap="none">
                <a:solidFill>
                  <a:schemeClr val="lt1"/>
                </a:solidFill>
                <a:latin typeface="Arial"/>
                <a:ea typeface="Arial"/>
                <a:cs typeface="Arial"/>
                <a:sym typeface="Arial"/>
              </a:rPr>
              <a:t>Fraser and Approach Salmon Fisheries Forum #3 , April  01, 2025</a:t>
            </a:r>
            <a:endParaRPr/>
          </a:p>
        </p:txBody>
      </p:sp>
      <p:sp>
        <p:nvSpPr>
          <p:cNvPr id="92" name="Google Shape;92;p1"/>
          <p:cNvSpPr/>
          <p:nvPr/>
        </p:nvSpPr>
        <p:spPr>
          <a:xfrm>
            <a:off x="5314950" y="3553110"/>
            <a:ext cx="1562100" cy="160802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3" name="Google Shape;93;p1" descr="A black and red logo&#10;&#10;Description automatically generated"/>
          <p:cNvPicPr preferRelativeResize="0"/>
          <p:nvPr/>
        </p:nvPicPr>
        <p:blipFill rotWithShape="1">
          <a:blip r:embed="rId4">
            <a:alphaModFix/>
          </a:blip>
          <a:srcRect/>
          <a:stretch/>
        </p:blipFill>
        <p:spPr>
          <a:xfrm>
            <a:off x="4722873" y="3214324"/>
            <a:ext cx="2746254" cy="27462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0" descr="A map of a river&#10;&#10;AI-generated content may be incorrect."/>
          <p:cNvPicPr preferRelativeResize="0"/>
          <p:nvPr/>
        </p:nvPicPr>
        <p:blipFill rotWithShape="1">
          <a:blip r:embed="rId3">
            <a:alphaModFix/>
          </a:blip>
          <a:srcRect/>
          <a:stretch/>
        </p:blipFill>
        <p:spPr>
          <a:xfrm>
            <a:off x="3482235" y="85809"/>
            <a:ext cx="8587821" cy="6636668"/>
          </a:xfrm>
          <a:prstGeom prst="rect">
            <a:avLst/>
          </a:prstGeom>
          <a:noFill/>
          <a:ln>
            <a:noFill/>
          </a:ln>
        </p:spPr>
      </p:pic>
      <p:sp>
        <p:nvSpPr>
          <p:cNvPr id="200" name="Google Shape;200;p10"/>
          <p:cNvSpPr txBox="1">
            <a:spLocks noGrp="1"/>
          </p:cNvSpPr>
          <p:nvPr>
            <p:ph type="title"/>
          </p:nvPr>
        </p:nvSpPr>
        <p:spPr>
          <a:xfrm>
            <a:off x="462359" y="65309"/>
            <a:ext cx="3019876" cy="16550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9C3E0"/>
              </a:buClr>
              <a:buSzPts val="2800"/>
              <a:buFont typeface="Arial"/>
              <a:buNone/>
            </a:pPr>
            <a:r>
              <a:rPr lang="en-CA" sz="2800">
                <a:solidFill>
                  <a:srgbClr val="89C3E0"/>
                </a:solidFill>
                <a:latin typeface="Arial"/>
                <a:ea typeface="Arial"/>
                <a:cs typeface="Arial"/>
                <a:sym typeface="Arial"/>
              </a:rPr>
              <a:t>TNG-led Emergency Salmon Taskforce</a:t>
            </a:r>
            <a:endParaRPr sz="2800">
              <a:solidFill>
                <a:srgbClr val="89C3E0"/>
              </a:solidFill>
              <a:latin typeface="Arial"/>
              <a:ea typeface="Arial"/>
              <a:cs typeface="Arial"/>
              <a:sym typeface="Arial"/>
            </a:endParaRPr>
          </a:p>
        </p:txBody>
      </p:sp>
      <p:sp>
        <p:nvSpPr>
          <p:cNvPr id="201" name="Google Shape;201;p10"/>
          <p:cNvSpPr txBox="1">
            <a:spLocks noGrp="1"/>
          </p:cNvSpPr>
          <p:nvPr>
            <p:ph type="body" idx="1"/>
          </p:nvPr>
        </p:nvSpPr>
        <p:spPr>
          <a:xfrm>
            <a:off x="373855" y="1503861"/>
            <a:ext cx="3019876" cy="5218616"/>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lt1"/>
              </a:buClr>
              <a:buSzPts val="1500"/>
              <a:buChar char="•"/>
            </a:pPr>
            <a:r>
              <a:rPr lang="en-CA" sz="1500"/>
              <a:t>TNG initiated a tri-partite  collaborative table  - TNG, DFO and BC</a:t>
            </a:r>
            <a:endParaRPr/>
          </a:p>
          <a:p>
            <a:pPr marL="228600" lvl="0" indent="-228600" algn="l" rtl="0">
              <a:lnSpc>
                <a:spcPct val="100000"/>
              </a:lnSpc>
              <a:spcBef>
                <a:spcPts val="600"/>
              </a:spcBef>
              <a:spcAft>
                <a:spcPts val="0"/>
              </a:spcAft>
              <a:buClr>
                <a:schemeClr val="lt1"/>
              </a:buClr>
              <a:buSzPts val="1500"/>
              <a:buChar char="•"/>
            </a:pPr>
            <a:r>
              <a:rPr lang="en-CA" sz="1500" b="1"/>
              <a:t>Established of critical  monitoring programs </a:t>
            </a:r>
            <a:r>
              <a:rPr lang="en-CA" sz="1500"/>
              <a:t>of fish passage past slide area and   environmental conditions. </a:t>
            </a:r>
            <a:endParaRPr/>
          </a:p>
          <a:p>
            <a:pPr marL="228600" lvl="0" indent="-228600" algn="l" rtl="0">
              <a:lnSpc>
                <a:spcPct val="100000"/>
              </a:lnSpc>
              <a:spcBef>
                <a:spcPts val="600"/>
              </a:spcBef>
              <a:spcAft>
                <a:spcPts val="0"/>
              </a:spcAft>
              <a:buClr>
                <a:schemeClr val="lt1"/>
              </a:buClr>
              <a:buSzPts val="1500"/>
              <a:buChar char="•"/>
            </a:pPr>
            <a:r>
              <a:rPr lang="en-CA" sz="1500"/>
              <a:t>In-season assessment of mitigation options. </a:t>
            </a:r>
            <a:endParaRPr sz="300"/>
          </a:p>
          <a:p>
            <a:pPr marL="228600" lvl="0" indent="-228600" algn="l" rtl="0">
              <a:lnSpc>
                <a:spcPct val="100000"/>
              </a:lnSpc>
              <a:spcBef>
                <a:spcPts val="600"/>
              </a:spcBef>
              <a:spcAft>
                <a:spcPts val="0"/>
              </a:spcAft>
              <a:buClr>
                <a:schemeClr val="lt1"/>
              </a:buClr>
              <a:buSzPts val="1500"/>
              <a:buChar char="•"/>
            </a:pPr>
            <a:r>
              <a:rPr lang="en-CA" sz="1500"/>
              <a:t>Regular public reports on conditions, salmon passage.  </a:t>
            </a:r>
            <a:endParaRPr/>
          </a:p>
          <a:p>
            <a:pPr marL="0" lvl="0" indent="0" algn="l" rtl="0">
              <a:lnSpc>
                <a:spcPct val="100000"/>
              </a:lnSpc>
              <a:spcBef>
                <a:spcPts val="600"/>
              </a:spcBef>
              <a:spcAft>
                <a:spcPts val="0"/>
              </a:spcAft>
              <a:buClr>
                <a:srgbClr val="FFFA9B"/>
              </a:buClr>
              <a:buSzPts val="1500"/>
              <a:buNone/>
            </a:pPr>
            <a:r>
              <a:rPr lang="en-CA" sz="1500" b="1">
                <a:solidFill>
                  <a:srgbClr val="FFFA9B"/>
                </a:solidFill>
              </a:rPr>
              <a:t>TNG’s leadership resulted in a highly responsive, collaborative and technically rigorous process  - ongoing. Currently -  </a:t>
            </a:r>
            <a:endParaRPr/>
          </a:p>
          <a:p>
            <a:pPr marL="228600" lvl="0" indent="-228600" algn="l" rtl="0">
              <a:lnSpc>
                <a:spcPct val="100000"/>
              </a:lnSpc>
              <a:spcBef>
                <a:spcPts val="600"/>
              </a:spcBef>
              <a:spcAft>
                <a:spcPts val="0"/>
              </a:spcAft>
              <a:buClr>
                <a:schemeClr val="lt1"/>
              </a:buClr>
              <a:buSzPts val="1500"/>
              <a:buChar char="•"/>
            </a:pPr>
            <a:r>
              <a:rPr lang="en-CA" sz="1500"/>
              <a:t>Post-season analysis to understand impacts of the slide event on salmon. </a:t>
            </a:r>
            <a:endParaRPr/>
          </a:p>
          <a:p>
            <a:pPr marL="228600" lvl="0" indent="-228600" algn="l" rtl="0">
              <a:lnSpc>
                <a:spcPct val="100000"/>
              </a:lnSpc>
              <a:spcBef>
                <a:spcPts val="600"/>
              </a:spcBef>
              <a:spcAft>
                <a:spcPts val="0"/>
              </a:spcAft>
              <a:buClr>
                <a:schemeClr val="lt1"/>
              </a:buClr>
              <a:buSzPts val="1500"/>
              <a:buChar char="•"/>
            </a:pPr>
            <a:r>
              <a:rPr lang="en-CA" sz="1500"/>
              <a:t>Looking forward- 2025 and beyond. </a:t>
            </a:r>
            <a:endParaRPr/>
          </a:p>
          <a:p>
            <a:pPr marL="0" lvl="0" indent="0" algn="l" rtl="0">
              <a:lnSpc>
                <a:spcPct val="100000"/>
              </a:lnSpc>
              <a:spcBef>
                <a:spcPts val="600"/>
              </a:spcBef>
              <a:spcAft>
                <a:spcPts val="0"/>
              </a:spcAft>
              <a:buClr>
                <a:schemeClr val="lt1"/>
              </a:buClr>
              <a:buSzPts val="1500"/>
              <a:buNone/>
            </a:pPr>
            <a:endParaRPr sz="1500" b="1">
              <a:solidFill>
                <a:srgbClr val="FFFA9B"/>
              </a:solidFill>
            </a:endParaRPr>
          </a:p>
        </p:txBody>
      </p:sp>
      <p:sp>
        <p:nvSpPr>
          <p:cNvPr id="202" name="Google Shape;202;p10"/>
          <p:cNvSpPr/>
          <p:nvPr/>
        </p:nvSpPr>
        <p:spPr>
          <a:xfrm rot="-8291678">
            <a:off x="5370182" y="905462"/>
            <a:ext cx="2815467" cy="114958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10"/>
          <p:cNvSpPr/>
          <p:nvPr/>
        </p:nvSpPr>
        <p:spPr>
          <a:xfrm rot="-5626608">
            <a:off x="5073976" y="4388262"/>
            <a:ext cx="3251600" cy="1111359"/>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0"/>
          <p:cNvSpPr/>
          <p:nvPr/>
        </p:nvSpPr>
        <p:spPr>
          <a:xfrm rot="-5797166">
            <a:off x="6154699" y="4475724"/>
            <a:ext cx="3359711" cy="1073449"/>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title"/>
          </p:nvPr>
        </p:nvSpPr>
        <p:spPr>
          <a:xfrm>
            <a:off x="479425" y="21304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C3E0"/>
              </a:buClr>
              <a:buSzPts val="4000"/>
              <a:buFont typeface="Arial"/>
              <a:buNone/>
            </a:pPr>
            <a:r>
              <a:rPr lang="en-CA" sz="4000">
                <a:solidFill>
                  <a:srgbClr val="89C3E0"/>
                </a:solidFill>
                <a:latin typeface="Arial"/>
                <a:ea typeface="Arial"/>
                <a:cs typeface="Arial"/>
                <a:sym typeface="Arial"/>
              </a:rPr>
              <a:t>Impacts on salmon</a:t>
            </a:r>
            <a:br>
              <a:rPr lang="en-CA" sz="4000">
                <a:solidFill>
                  <a:srgbClr val="89C3E0"/>
                </a:solidFill>
                <a:latin typeface="Arial"/>
                <a:ea typeface="Arial"/>
                <a:cs typeface="Arial"/>
                <a:sym typeface="Arial"/>
              </a:rPr>
            </a:br>
            <a:r>
              <a:rPr lang="en-CA" sz="4000">
                <a:solidFill>
                  <a:srgbClr val="89C3E0"/>
                </a:solidFill>
                <a:latin typeface="Arial"/>
                <a:ea typeface="Arial"/>
                <a:cs typeface="Arial"/>
                <a:sym typeface="Arial"/>
              </a:rPr>
              <a:t>  </a:t>
            </a:r>
            <a:endParaRPr/>
          </a:p>
        </p:txBody>
      </p:sp>
      <p:sp>
        <p:nvSpPr>
          <p:cNvPr id="211" name="Google Shape;211;p11"/>
          <p:cNvSpPr txBox="1">
            <a:spLocks noGrp="1"/>
          </p:cNvSpPr>
          <p:nvPr>
            <p:ph type="body" idx="1"/>
          </p:nvPr>
        </p:nvSpPr>
        <p:spPr>
          <a:xfrm>
            <a:off x="479425" y="1015938"/>
            <a:ext cx="8446861" cy="280494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CA"/>
              <a:t>What we saw/experienced in-season</a:t>
            </a:r>
            <a:endParaRPr/>
          </a:p>
          <a:p>
            <a:pPr marL="971550" lvl="1" indent="-514350" algn="l" rtl="0">
              <a:lnSpc>
                <a:spcPct val="90000"/>
              </a:lnSpc>
              <a:spcBef>
                <a:spcPts val="500"/>
              </a:spcBef>
              <a:spcAft>
                <a:spcPts val="0"/>
              </a:spcAft>
              <a:buClr>
                <a:schemeClr val="lt1"/>
              </a:buClr>
              <a:buSzPct val="100000"/>
              <a:buFont typeface="Calibri"/>
              <a:buAutoNum type="arabicPeriod"/>
            </a:pPr>
            <a:r>
              <a:rPr lang="en-CA"/>
              <a:t>Major turbidity – key barrier, resulting in holding and delayed fish. </a:t>
            </a:r>
            <a:endParaRPr/>
          </a:p>
          <a:p>
            <a:pPr marL="971550" lvl="1" indent="-514350" algn="l" rtl="0">
              <a:lnSpc>
                <a:spcPct val="90000"/>
              </a:lnSpc>
              <a:spcBef>
                <a:spcPts val="500"/>
              </a:spcBef>
              <a:spcAft>
                <a:spcPts val="0"/>
              </a:spcAft>
              <a:buClr>
                <a:schemeClr val="lt1"/>
              </a:buClr>
              <a:buSzPct val="100000"/>
              <a:buFont typeface="Calibri"/>
              <a:buAutoNum type="arabicPeriod"/>
            </a:pPr>
            <a:r>
              <a:rPr lang="en-CA"/>
              <a:t>As turbidity dropped, fish were able to pass without assistance, as predicted.</a:t>
            </a:r>
            <a:endParaRPr/>
          </a:p>
          <a:p>
            <a:pPr marL="971550" lvl="1" indent="-514350" algn="l" rtl="0">
              <a:lnSpc>
                <a:spcPct val="90000"/>
              </a:lnSpc>
              <a:spcBef>
                <a:spcPts val="500"/>
              </a:spcBef>
              <a:spcAft>
                <a:spcPts val="0"/>
              </a:spcAft>
              <a:buClr>
                <a:schemeClr val="lt1"/>
              </a:buClr>
              <a:buSzPct val="100000"/>
              <a:buFont typeface="Calibri"/>
              <a:buAutoNum type="arabicPeriod"/>
            </a:pPr>
            <a:r>
              <a:rPr lang="en-CA"/>
              <a:t>Observed physically impacted fish</a:t>
            </a:r>
            <a:endParaRPr/>
          </a:p>
          <a:p>
            <a:pPr marL="971550" lvl="1" indent="-514350" algn="l" rtl="0">
              <a:lnSpc>
                <a:spcPct val="90000"/>
              </a:lnSpc>
              <a:spcBef>
                <a:spcPts val="500"/>
              </a:spcBef>
              <a:spcAft>
                <a:spcPts val="0"/>
              </a:spcAft>
              <a:buClr>
                <a:schemeClr val="lt1"/>
              </a:buClr>
              <a:buSzPct val="100000"/>
              <a:buFont typeface="Calibri"/>
              <a:buAutoNum type="arabicPeriod"/>
            </a:pPr>
            <a:r>
              <a:rPr lang="en-CA"/>
              <a:t>Evidence of mortalities downstream of spawning areas. </a:t>
            </a:r>
            <a:endParaRPr/>
          </a:p>
          <a:p>
            <a:pPr marL="971550" lvl="1" indent="-514350" algn="l" rtl="0">
              <a:lnSpc>
                <a:spcPct val="90000"/>
              </a:lnSpc>
              <a:spcBef>
                <a:spcPts val="500"/>
              </a:spcBef>
              <a:spcAft>
                <a:spcPts val="0"/>
              </a:spcAft>
              <a:buClr>
                <a:schemeClr val="lt1"/>
              </a:buClr>
              <a:buSzPct val="100000"/>
              <a:buFont typeface="Calibri"/>
              <a:buAutoNum type="arabicPeriod"/>
            </a:pPr>
            <a:r>
              <a:rPr lang="en-CA"/>
              <a:t>Subsequent sloughing/dewatering events causing physical barriers</a:t>
            </a:r>
            <a:endParaRPr/>
          </a:p>
          <a:p>
            <a:pPr marL="457200" lvl="1" indent="0" algn="l" rtl="0">
              <a:lnSpc>
                <a:spcPct val="90000"/>
              </a:lnSpc>
              <a:spcBef>
                <a:spcPts val="500"/>
              </a:spcBef>
              <a:spcAft>
                <a:spcPts val="0"/>
              </a:spcAft>
              <a:buClr>
                <a:schemeClr val="lt1"/>
              </a:buClr>
              <a:buSzPct val="100000"/>
              <a:buNone/>
            </a:pPr>
            <a:endParaRPr/>
          </a:p>
          <a:p>
            <a:pPr marL="457200" lvl="1" indent="0" algn="l" rtl="0">
              <a:lnSpc>
                <a:spcPct val="90000"/>
              </a:lnSpc>
              <a:spcBef>
                <a:spcPts val="500"/>
              </a:spcBef>
              <a:spcAft>
                <a:spcPts val="0"/>
              </a:spcAft>
              <a:buClr>
                <a:schemeClr val="lt1"/>
              </a:buClr>
              <a:buSzPct val="100000"/>
              <a:buNone/>
            </a:pPr>
            <a:endParaRPr/>
          </a:p>
        </p:txBody>
      </p:sp>
      <p:pic>
        <p:nvPicPr>
          <p:cNvPr id="212" name="Google Shape;212;p11"/>
          <p:cNvPicPr preferRelativeResize="0"/>
          <p:nvPr/>
        </p:nvPicPr>
        <p:blipFill rotWithShape="1">
          <a:blip r:embed="rId3">
            <a:alphaModFix/>
          </a:blip>
          <a:srcRect/>
          <a:stretch/>
        </p:blipFill>
        <p:spPr>
          <a:xfrm>
            <a:off x="6176962" y="4014182"/>
            <a:ext cx="5697537" cy="2630776"/>
          </a:xfrm>
          <a:prstGeom prst="rect">
            <a:avLst/>
          </a:prstGeom>
          <a:noFill/>
          <a:ln>
            <a:noFill/>
          </a:ln>
        </p:spPr>
      </p:pic>
      <p:pic>
        <p:nvPicPr>
          <p:cNvPr id="213" name="Google Shape;213;p11"/>
          <p:cNvPicPr preferRelativeResize="0"/>
          <p:nvPr/>
        </p:nvPicPr>
        <p:blipFill rotWithShape="1">
          <a:blip r:embed="rId4">
            <a:alphaModFix/>
          </a:blip>
          <a:srcRect/>
          <a:stretch/>
        </p:blipFill>
        <p:spPr>
          <a:xfrm>
            <a:off x="9165771" y="277555"/>
            <a:ext cx="2708728" cy="3641354"/>
          </a:xfrm>
          <a:prstGeom prst="rect">
            <a:avLst/>
          </a:prstGeom>
          <a:noFill/>
          <a:ln>
            <a:noFill/>
          </a:ln>
        </p:spPr>
      </p:pic>
      <p:sp>
        <p:nvSpPr>
          <p:cNvPr id="214" name="Google Shape;214;p11"/>
          <p:cNvSpPr txBox="1"/>
          <p:nvPr/>
        </p:nvSpPr>
        <p:spPr>
          <a:xfrm>
            <a:off x="479425" y="4191000"/>
            <a:ext cx="5431518" cy="156966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chemeClr val="lt1"/>
                </a:solidFill>
                <a:latin typeface="Calibri"/>
                <a:ea typeface="Calibri"/>
                <a:cs typeface="Calibri"/>
                <a:sym typeface="Calibri"/>
              </a:rPr>
              <a:t>Very tough fish – after weeks of delay, many sockeye and chinook returned to spawning grounds when turbidity levels dropped.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txBox="1">
            <a:spLocks noGrp="1"/>
          </p:cNvSpPr>
          <p:nvPr>
            <p:ph type="title"/>
          </p:nvPr>
        </p:nvSpPr>
        <p:spPr>
          <a:xfrm>
            <a:off x="465357" y="102893"/>
            <a:ext cx="1116171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9C3E0"/>
              </a:buClr>
              <a:buSzPct val="100000"/>
              <a:buFont typeface="Arial"/>
              <a:buNone/>
            </a:pPr>
            <a:br>
              <a:rPr lang="en-CA" sz="4000">
                <a:solidFill>
                  <a:srgbClr val="89C3E0"/>
                </a:solidFill>
                <a:latin typeface="Arial"/>
                <a:ea typeface="Arial"/>
                <a:cs typeface="Arial"/>
                <a:sym typeface="Arial"/>
              </a:rPr>
            </a:br>
            <a:r>
              <a:rPr lang="en-CA" sz="4000">
                <a:solidFill>
                  <a:srgbClr val="89C3E0"/>
                </a:solidFill>
                <a:latin typeface="Arial"/>
                <a:ea typeface="Arial"/>
                <a:cs typeface="Arial"/>
                <a:sym typeface="Arial"/>
              </a:rPr>
              <a:t>What we have learned about</a:t>
            </a:r>
            <a:br>
              <a:rPr lang="en-CA" sz="4000">
                <a:solidFill>
                  <a:srgbClr val="89C3E0"/>
                </a:solidFill>
                <a:latin typeface="Arial"/>
                <a:ea typeface="Arial"/>
                <a:cs typeface="Arial"/>
                <a:sym typeface="Arial"/>
              </a:rPr>
            </a:br>
            <a:r>
              <a:rPr lang="en-CA" sz="4000">
                <a:solidFill>
                  <a:srgbClr val="89C3E0"/>
                </a:solidFill>
                <a:latin typeface="Arial"/>
                <a:ea typeface="Arial"/>
                <a:cs typeface="Arial"/>
                <a:sym typeface="Arial"/>
              </a:rPr>
              <a:t>2024 impacts on salmon </a:t>
            </a:r>
            <a:br>
              <a:rPr lang="en-CA">
                <a:solidFill>
                  <a:srgbClr val="89C3E0"/>
                </a:solidFill>
                <a:latin typeface="Arial"/>
                <a:ea typeface="Arial"/>
                <a:cs typeface="Arial"/>
                <a:sym typeface="Arial"/>
              </a:rPr>
            </a:br>
            <a:endParaRPr sz="2800">
              <a:solidFill>
                <a:srgbClr val="89C3E0"/>
              </a:solidFill>
              <a:latin typeface="Arial"/>
              <a:ea typeface="Arial"/>
              <a:cs typeface="Arial"/>
              <a:sym typeface="Arial"/>
            </a:endParaRPr>
          </a:p>
        </p:txBody>
      </p:sp>
      <p:sp>
        <p:nvSpPr>
          <p:cNvPr id="221" name="Google Shape;221;p12"/>
          <p:cNvSpPr txBox="1">
            <a:spLocks noGrp="1"/>
          </p:cNvSpPr>
          <p:nvPr>
            <p:ph type="body" idx="1"/>
          </p:nvPr>
        </p:nvSpPr>
        <p:spPr>
          <a:xfrm>
            <a:off x="292279" y="1428456"/>
            <a:ext cx="7742595" cy="5179173"/>
          </a:xfrm>
          <a:prstGeom prst="rect">
            <a:avLst/>
          </a:prstGeom>
          <a:noFill/>
          <a:ln>
            <a:noFill/>
          </a:ln>
        </p:spPr>
        <p:txBody>
          <a:bodyPr spcFirstLastPara="1" wrap="square" lIns="91425" tIns="45700" rIns="91425" bIns="45700" anchor="t" anchorCtr="0">
            <a:normAutofit fontScale="85000" lnSpcReduction="10000"/>
          </a:bodyPr>
          <a:lstStyle/>
          <a:p>
            <a:pPr marL="514350" lvl="0" indent="-514350" algn="l" rtl="0">
              <a:lnSpc>
                <a:spcPct val="120000"/>
              </a:lnSpc>
              <a:spcBef>
                <a:spcPts val="0"/>
              </a:spcBef>
              <a:spcAft>
                <a:spcPts val="0"/>
              </a:spcAft>
              <a:buClr>
                <a:schemeClr val="lt1"/>
              </a:buClr>
              <a:buSzPct val="100000"/>
              <a:buFont typeface="Calibri"/>
              <a:buAutoNum type="arabicPeriod"/>
            </a:pPr>
            <a:r>
              <a:rPr lang="en-CA" sz="2600"/>
              <a:t>Impacts on early-timed  sockeye (Taseko and South-end Chilko) was extreme </a:t>
            </a:r>
            <a:endParaRPr/>
          </a:p>
          <a:p>
            <a:pPr marL="514350" lvl="0" indent="-514350" algn="l" rtl="0">
              <a:lnSpc>
                <a:spcPct val="120000"/>
              </a:lnSpc>
              <a:spcBef>
                <a:spcPts val="1200"/>
              </a:spcBef>
              <a:spcAft>
                <a:spcPts val="0"/>
              </a:spcAft>
              <a:buClr>
                <a:schemeClr val="lt1"/>
              </a:buClr>
              <a:buSzPct val="100000"/>
              <a:buFont typeface="Calibri"/>
              <a:buAutoNum type="arabicPeriod"/>
            </a:pPr>
            <a:r>
              <a:rPr lang="en-CA" sz="2600" b="1"/>
              <a:t>Chilko sockeye - </a:t>
            </a:r>
            <a:r>
              <a:rPr lang="en-CA" sz="2600" b="1">
                <a:solidFill>
                  <a:srgbClr val="FFFA9B"/>
                </a:solidFill>
              </a:rPr>
              <a:t>~3 week delay</a:t>
            </a:r>
            <a:endParaRPr/>
          </a:p>
          <a:p>
            <a:pPr marL="971550" lvl="1" indent="-514350" algn="l" rtl="0">
              <a:lnSpc>
                <a:spcPct val="120000"/>
              </a:lnSpc>
              <a:spcBef>
                <a:spcPts val="1200"/>
              </a:spcBef>
              <a:spcAft>
                <a:spcPts val="0"/>
              </a:spcAft>
              <a:buClr>
                <a:srgbClr val="FFFA9B"/>
              </a:buClr>
              <a:buSzPct val="100000"/>
              <a:buFont typeface="Calibri"/>
              <a:buAutoNum type="arabicPeriod"/>
            </a:pPr>
            <a:r>
              <a:rPr lang="en-CA" sz="2200" b="1">
                <a:solidFill>
                  <a:srgbClr val="FFFA9B"/>
                </a:solidFill>
              </a:rPr>
              <a:t>En route mortality impact </a:t>
            </a:r>
            <a:r>
              <a:rPr lang="en-CA" sz="2200"/>
              <a:t>– </a:t>
            </a:r>
            <a:r>
              <a:rPr lang="en-CA" sz="2200" b="1"/>
              <a:t>50% loss </a:t>
            </a:r>
            <a:r>
              <a:rPr lang="en-CA" sz="2200"/>
              <a:t>from ocean return in-season estimate to spawning grounds (much higher than typical)</a:t>
            </a:r>
            <a:endParaRPr/>
          </a:p>
          <a:p>
            <a:pPr marL="971550" lvl="1" indent="-514350" algn="l" rtl="0">
              <a:lnSpc>
                <a:spcPct val="120000"/>
              </a:lnSpc>
              <a:spcBef>
                <a:spcPts val="1200"/>
              </a:spcBef>
              <a:spcAft>
                <a:spcPts val="0"/>
              </a:spcAft>
              <a:buClr>
                <a:srgbClr val="FFFA9B"/>
              </a:buClr>
              <a:buSzPct val="100000"/>
              <a:buFont typeface="Calibri"/>
              <a:buAutoNum type="arabicPeriod"/>
            </a:pPr>
            <a:r>
              <a:rPr lang="en-CA" sz="2200" b="1">
                <a:solidFill>
                  <a:srgbClr val="FFFA9B"/>
                </a:solidFill>
              </a:rPr>
              <a:t>Females impacted more than males: </a:t>
            </a:r>
            <a:r>
              <a:rPr lang="en-CA" sz="2200" b="1"/>
              <a:t>30% Females, 70% Males</a:t>
            </a:r>
            <a:endParaRPr/>
          </a:p>
          <a:p>
            <a:pPr marL="971550" lvl="1" indent="-514350" algn="l" rtl="0">
              <a:lnSpc>
                <a:spcPct val="120000"/>
              </a:lnSpc>
              <a:spcBef>
                <a:spcPts val="1200"/>
              </a:spcBef>
              <a:spcAft>
                <a:spcPts val="0"/>
              </a:spcAft>
              <a:buClr>
                <a:srgbClr val="FFFA9B"/>
              </a:buClr>
              <a:buSzPct val="100000"/>
              <a:buFont typeface="Calibri"/>
              <a:buAutoNum type="arabicPeriod"/>
            </a:pPr>
            <a:r>
              <a:rPr lang="en-CA" sz="2200" b="1">
                <a:solidFill>
                  <a:srgbClr val="FFFA9B"/>
                </a:solidFill>
              </a:rPr>
              <a:t>Significant physical damage  </a:t>
            </a:r>
            <a:r>
              <a:rPr lang="en-CA" sz="2200"/>
              <a:t>- sandblasted by turbidity </a:t>
            </a:r>
            <a:endParaRPr/>
          </a:p>
          <a:p>
            <a:pPr marL="514350" lvl="0" indent="-514350" algn="l" rtl="0">
              <a:lnSpc>
                <a:spcPct val="120000"/>
              </a:lnSpc>
              <a:spcBef>
                <a:spcPts val="1200"/>
              </a:spcBef>
              <a:spcAft>
                <a:spcPts val="0"/>
              </a:spcAft>
              <a:buClr>
                <a:schemeClr val="lt1"/>
              </a:buClr>
              <a:buSzPct val="100000"/>
              <a:buFont typeface="Calibri"/>
              <a:buAutoNum type="arabicPeriod"/>
            </a:pPr>
            <a:r>
              <a:rPr lang="en-CA" sz="2600"/>
              <a:t>Chilko Chinook – </a:t>
            </a:r>
            <a:r>
              <a:rPr lang="en-CA" sz="2600" b="1">
                <a:solidFill>
                  <a:srgbClr val="FFFA9B"/>
                </a:solidFill>
              </a:rPr>
              <a:t>~2-3 week delay</a:t>
            </a:r>
            <a:r>
              <a:rPr lang="en-CA" sz="2600">
                <a:solidFill>
                  <a:schemeClr val="lt2"/>
                </a:solidFill>
              </a:rPr>
              <a:t>, impacts being assessed </a:t>
            </a:r>
            <a:r>
              <a:rPr lang="en-CA" sz="2600"/>
              <a:t> </a:t>
            </a:r>
            <a:endParaRPr/>
          </a:p>
          <a:p>
            <a:pPr marL="514350" lvl="0" indent="-514350" algn="l" rtl="0">
              <a:lnSpc>
                <a:spcPct val="120000"/>
              </a:lnSpc>
              <a:spcBef>
                <a:spcPts val="1200"/>
              </a:spcBef>
              <a:spcAft>
                <a:spcPts val="0"/>
              </a:spcAft>
              <a:buClr>
                <a:schemeClr val="lt1"/>
              </a:buClr>
              <a:buSzPct val="100000"/>
              <a:buFont typeface="Calibri"/>
              <a:buAutoNum type="arabicPeriod"/>
            </a:pPr>
            <a:r>
              <a:rPr lang="en-CA" sz="2600"/>
              <a:t>Later timed stocks (coho, steelhead)  - impacts being assessed</a:t>
            </a:r>
            <a:endParaRPr/>
          </a:p>
          <a:p>
            <a:pPr marL="514350" lvl="0" indent="-514350" algn="l" rtl="0">
              <a:lnSpc>
                <a:spcPct val="120000"/>
              </a:lnSpc>
              <a:spcBef>
                <a:spcPts val="1200"/>
              </a:spcBef>
              <a:spcAft>
                <a:spcPts val="0"/>
              </a:spcAft>
              <a:buClr>
                <a:srgbClr val="FFFA9B"/>
              </a:buClr>
              <a:buSzPct val="100000"/>
              <a:buFont typeface="Calibri"/>
              <a:buAutoNum type="arabicPeriod"/>
            </a:pPr>
            <a:r>
              <a:rPr lang="en-CA" sz="2600" b="1">
                <a:solidFill>
                  <a:srgbClr val="FFFA9B"/>
                </a:solidFill>
              </a:rPr>
              <a:t>Effects from the landslide on salmon are cumulative  </a:t>
            </a:r>
            <a:r>
              <a:rPr lang="en-CA" sz="2600" b="1">
                <a:solidFill>
                  <a:schemeClr val="lt2"/>
                </a:solidFill>
              </a:rPr>
              <a:t>(e.g. very high Fraser River temp, very low Chilko sockeye year)</a:t>
            </a:r>
            <a:endParaRPr sz="2600" b="1">
              <a:solidFill>
                <a:srgbClr val="FFFA9B"/>
              </a:solidFill>
            </a:endParaRPr>
          </a:p>
          <a:p>
            <a:pPr marL="685800" lvl="1" indent="-88265" algn="l" rtl="0">
              <a:lnSpc>
                <a:spcPct val="120000"/>
              </a:lnSpc>
              <a:spcBef>
                <a:spcPts val="1200"/>
              </a:spcBef>
              <a:spcAft>
                <a:spcPts val="0"/>
              </a:spcAft>
              <a:buClr>
                <a:schemeClr val="lt1"/>
              </a:buClr>
              <a:buSzPct val="100000"/>
              <a:buNone/>
            </a:pPr>
            <a:endParaRPr sz="2600"/>
          </a:p>
          <a:p>
            <a:pPr marL="514350" lvl="0" indent="-374015" algn="l" rtl="0">
              <a:lnSpc>
                <a:spcPct val="100000"/>
              </a:lnSpc>
              <a:spcBef>
                <a:spcPts val="1200"/>
              </a:spcBef>
              <a:spcAft>
                <a:spcPts val="0"/>
              </a:spcAft>
              <a:buClr>
                <a:schemeClr val="lt1"/>
              </a:buClr>
              <a:buSzPct val="100000"/>
              <a:buFont typeface="Calibri"/>
              <a:buNone/>
            </a:pPr>
            <a:endParaRPr sz="2600"/>
          </a:p>
          <a:p>
            <a:pPr marL="514350" lvl="0" indent="-406400" algn="l" rtl="0">
              <a:lnSpc>
                <a:spcPct val="100000"/>
              </a:lnSpc>
              <a:spcBef>
                <a:spcPts val="1200"/>
              </a:spcBef>
              <a:spcAft>
                <a:spcPts val="0"/>
              </a:spcAft>
              <a:buClr>
                <a:schemeClr val="lt1"/>
              </a:buClr>
              <a:buSzPct val="100000"/>
              <a:buFont typeface="Calibri"/>
              <a:buNone/>
            </a:pPr>
            <a:endParaRPr sz="2000"/>
          </a:p>
        </p:txBody>
      </p:sp>
      <p:pic>
        <p:nvPicPr>
          <p:cNvPr id="222" name="Google Shape;222;p12"/>
          <p:cNvPicPr preferRelativeResize="0"/>
          <p:nvPr/>
        </p:nvPicPr>
        <p:blipFill rotWithShape="1">
          <a:blip r:embed="rId3">
            <a:alphaModFix/>
          </a:blip>
          <a:srcRect/>
          <a:stretch/>
        </p:blipFill>
        <p:spPr>
          <a:xfrm>
            <a:off x="8207952" y="440635"/>
            <a:ext cx="3592194" cy="3639301"/>
          </a:xfrm>
          <a:prstGeom prst="rect">
            <a:avLst/>
          </a:prstGeom>
          <a:noFill/>
          <a:ln>
            <a:noFill/>
          </a:ln>
        </p:spPr>
      </p:pic>
      <p:pic>
        <p:nvPicPr>
          <p:cNvPr id="223" name="Google Shape;223;p12"/>
          <p:cNvPicPr preferRelativeResize="0"/>
          <p:nvPr/>
        </p:nvPicPr>
        <p:blipFill rotWithShape="1">
          <a:blip r:embed="rId4">
            <a:alphaModFix/>
          </a:blip>
          <a:srcRect/>
          <a:stretch/>
        </p:blipFill>
        <p:spPr>
          <a:xfrm>
            <a:off x="8207952" y="4210197"/>
            <a:ext cx="3592194" cy="2320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433704" y="-94934"/>
            <a:ext cx="111617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C3E0"/>
              </a:buClr>
              <a:buSzPts val="4400"/>
              <a:buFont typeface="Arial"/>
              <a:buNone/>
            </a:pPr>
            <a:r>
              <a:rPr lang="en-CA">
                <a:solidFill>
                  <a:srgbClr val="89C3E0"/>
                </a:solidFill>
                <a:latin typeface="Arial"/>
                <a:ea typeface="Arial"/>
                <a:cs typeface="Arial"/>
                <a:sym typeface="Arial"/>
              </a:rPr>
              <a:t>Future impacts moving forward</a:t>
            </a:r>
            <a:endParaRPr/>
          </a:p>
        </p:txBody>
      </p:sp>
      <p:sp>
        <p:nvSpPr>
          <p:cNvPr id="230" name="Google Shape;230;p13"/>
          <p:cNvSpPr txBox="1">
            <a:spLocks noGrp="1"/>
          </p:cNvSpPr>
          <p:nvPr>
            <p:ph type="body" idx="1"/>
          </p:nvPr>
        </p:nvSpPr>
        <p:spPr>
          <a:xfrm>
            <a:off x="535815" y="1099040"/>
            <a:ext cx="5368402" cy="5443327"/>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Clr>
                <a:schemeClr val="lt1"/>
              </a:buClr>
              <a:buSzPct val="100000"/>
              <a:buNone/>
            </a:pPr>
            <a:r>
              <a:rPr lang="en-CA" sz="2900"/>
              <a:t>We are now starting to understand </a:t>
            </a:r>
            <a:r>
              <a:rPr lang="en-CA" sz="2900">
                <a:solidFill>
                  <a:srgbClr val="FFFA9B"/>
                </a:solidFill>
              </a:rPr>
              <a:t>the future impacts</a:t>
            </a:r>
            <a:r>
              <a:rPr lang="en-CA" sz="2900"/>
              <a:t> from the slide and breakout flood on fish.</a:t>
            </a:r>
            <a:endParaRPr/>
          </a:p>
          <a:p>
            <a:pPr marL="0" lvl="0" indent="0" algn="l" rtl="0">
              <a:lnSpc>
                <a:spcPct val="120000"/>
              </a:lnSpc>
              <a:spcBef>
                <a:spcPts val="1200"/>
              </a:spcBef>
              <a:spcAft>
                <a:spcPts val="0"/>
              </a:spcAft>
              <a:buClr>
                <a:schemeClr val="lt1"/>
              </a:buClr>
              <a:buSzPct val="100000"/>
              <a:buNone/>
            </a:pPr>
            <a:r>
              <a:rPr lang="en-CA" sz="2900"/>
              <a:t> We know that the most significant impacts from the landslide may be still be ahead of us. </a:t>
            </a:r>
            <a:endParaRPr/>
          </a:p>
          <a:p>
            <a:pPr marL="0" lvl="0" indent="0" algn="l" rtl="0">
              <a:lnSpc>
                <a:spcPct val="120000"/>
              </a:lnSpc>
              <a:spcBef>
                <a:spcPts val="1200"/>
              </a:spcBef>
              <a:spcAft>
                <a:spcPts val="0"/>
              </a:spcAft>
              <a:buClr>
                <a:schemeClr val="lt1"/>
              </a:buClr>
              <a:buSzPct val="100000"/>
              <a:buNone/>
            </a:pPr>
            <a:r>
              <a:rPr lang="en-CA" sz="2900"/>
              <a:t>Effects assessments to-date </a:t>
            </a:r>
            <a:r>
              <a:rPr lang="en-CA" sz="2900">
                <a:solidFill>
                  <a:srgbClr val="FFFA9B"/>
                </a:solidFill>
              </a:rPr>
              <a:t>find two major sources of impacts to fish:</a:t>
            </a:r>
            <a:endParaRPr sz="2900">
              <a:solidFill>
                <a:srgbClr val="FFFA9B"/>
              </a:solidFill>
            </a:endParaRPr>
          </a:p>
          <a:p>
            <a:pPr marL="514350" lvl="0" indent="-514381" algn="l" rtl="0">
              <a:lnSpc>
                <a:spcPct val="120000"/>
              </a:lnSpc>
              <a:spcBef>
                <a:spcPts val="1200"/>
              </a:spcBef>
              <a:spcAft>
                <a:spcPts val="0"/>
              </a:spcAft>
              <a:buClr>
                <a:srgbClr val="FFFA9B"/>
              </a:buClr>
              <a:buSzPct val="100000"/>
              <a:buFont typeface="Calibri"/>
              <a:buAutoNum type="arabicPeriod"/>
            </a:pPr>
            <a:r>
              <a:rPr lang="en-CA" sz="2900">
                <a:solidFill>
                  <a:srgbClr val="FFFA9B"/>
                </a:solidFill>
              </a:rPr>
              <a:t>Ongoing sloughing/hillslope failures from destabilization/erosion </a:t>
            </a:r>
            <a:r>
              <a:rPr lang="en-CA" sz="2900"/>
              <a:t>throughout </a:t>
            </a:r>
            <a:r>
              <a:rPr lang="en-CA" sz="2900" u="sng"/>
              <a:t>impact area </a:t>
            </a:r>
            <a:r>
              <a:rPr lang="en-CA" sz="2900"/>
              <a:t>(top of impoundment to Fraser confluence)  for coming years as system stabilizes</a:t>
            </a:r>
            <a:endParaRPr/>
          </a:p>
          <a:p>
            <a:pPr marL="514350" lvl="0" indent="-514381" algn="l" rtl="0">
              <a:lnSpc>
                <a:spcPct val="120000"/>
              </a:lnSpc>
              <a:spcBef>
                <a:spcPts val="1200"/>
              </a:spcBef>
              <a:spcAft>
                <a:spcPts val="0"/>
              </a:spcAft>
              <a:buClr>
                <a:srgbClr val="FFFA9B"/>
              </a:buClr>
              <a:buSzPct val="100000"/>
              <a:buFont typeface="Calibri"/>
              <a:buAutoNum type="arabicPeriod"/>
            </a:pPr>
            <a:r>
              <a:rPr lang="en-CA" sz="2900">
                <a:solidFill>
                  <a:srgbClr val="FFFA9B"/>
                </a:solidFill>
              </a:rPr>
              <a:t>High rockfall risk at Farwell Canyon </a:t>
            </a:r>
            <a:r>
              <a:rPr lang="en-CA" sz="2900"/>
              <a:t>(imminent – when, not if)) </a:t>
            </a:r>
            <a:endParaRPr/>
          </a:p>
          <a:p>
            <a:pPr marL="0" lvl="0" indent="0" algn="l" rtl="0">
              <a:lnSpc>
                <a:spcPct val="120000"/>
              </a:lnSpc>
              <a:spcBef>
                <a:spcPts val="1200"/>
              </a:spcBef>
              <a:spcAft>
                <a:spcPts val="0"/>
              </a:spcAft>
              <a:buClr>
                <a:schemeClr val="lt1"/>
              </a:buClr>
              <a:buSzPct val="100000"/>
              <a:buNone/>
            </a:pPr>
            <a:r>
              <a:rPr lang="en-CA" sz="3400"/>
              <a:t>OUR FOCUS - What do these future risks pose to salmon? </a:t>
            </a:r>
            <a:endParaRPr/>
          </a:p>
          <a:p>
            <a:pPr marL="0" lvl="0" indent="0" algn="l" rtl="0">
              <a:lnSpc>
                <a:spcPct val="120000"/>
              </a:lnSpc>
              <a:spcBef>
                <a:spcPts val="1200"/>
              </a:spcBef>
              <a:spcAft>
                <a:spcPts val="0"/>
              </a:spcAft>
              <a:buClr>
                <a:schemeClr val="lt1"/>
              </a:buClr>
              <a:buSzPct val="100000"/>
              <a:buNone/>
            </a:pPr>
            <a:endParaRPr sz="2900"/>
          </a:p>
        </p:txBody>
      </p:sp>
      <p:pic>
        <p:nvPicPr>
          <p:cNvPr id="231" name="Google Shape;231;p13"/>
          <p:cNvPicPr preferRelativeResize="0"/>
          <p:nvPr/>
        </p:nvPicPr>
        <p:blipFill rotWithShape="1">
          <a:blip r:embed="rId3">
            <a:alphaModFix/>
          </a:blip>
          <a:srcRect/>
          <a:stretch/>
        </p:blipFill>
        <p:spPr>
          <a:xfrm>
            <a:off x="6287784" y="1099041"/>
            <a:ext cx="5567180" cy="54433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4"/>
          <p:cNvSpPr txBox="1">
            <a:spLocks noGrp="1"/>
          </p:cNvSpPr>
          <p:nvPr>
            <p:ph type="title"/>
          </p:nvPr>
        </p:nvSpPr>
        <p:spPr>
          <a:xfrm>
            <a:off x="423872" y="0"/>
            <a:ext cx="111617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C3E0"/>
              </a:buClr>
              <a:buSzPts val="4000"/>
              <a:buFont typeface="Arial"/>
              <a:buNone/>
            </a:pPr>
            <a:r>
              <a:rPr lang="en-CA" sz="4000">
                <a:solidFill>
                  <a:srgbClr val="89C3E0"/>
                </a:solidFill>
                <a:latin typeface="Arial"/>
                <a:ea typeface="Arial"/>
                <a:cs typeface="Arial"/>
                <a:sym typeface="Arial"/>
              </a:rPr>
              <a:t>Turbidity, Flow and Habitat Impacts throughout Slide Impact Area </a:t>
            </a:r>
            <a:endParaRPr/>
          </a:p>
        </p:txBody>
      </p:sp>
      <p:sp>
        <p:nvSpPr>
          <p:cNvPr id="238" name="Google Shape;238;p14"/>
          <p:cNvSpPr txBox="1">
            <a:spLocks noGrp="1"/>
          </p:cNvSpPr>
          <p:nvPr>
            <p:ph type="body" idx="1"/>
          </p:nvPr>
        </p:nvSpPr>
        <p:spPr>
          <a:xfrm>
            <a:off x="564226" y="1238866"/>
            <a:ext cx="7373274" cy="5733434"/>
          </a:xfrm>
          <a:prstGeom prst="rect">
            <a:avLst/>
          </a:prstGeom>
          <a:noFill/>
          <a:ln>
            <a:noFill/>
          </a:ln>
        </p:spPr>
        <p:txBody>
          <a:bodyPr spcFirstLastPara="1" wrap="square" lIns="91425" tIns="45700" rIns="91425" bIns="45700" anchor="t" anchorCtr="0">
            <a:normAutofit fontScale="32500" lnSpcReduction="20000"/>
          </a:bodyPr>
          <a:lstStyle/>
          <a:p>
            <a:pPr marL="514350" lvl="0" indent="-514381" algn="l" rtl="0">
              <a:lnSpc>
                <a:spcPct val="120000"/>
              </a:lnSpc>
              <a:spcBef>
                <a:spcPts val="0"/>
              </a:spcBef>
              <a:spcAft>
                <a:spcPts val="0"/>
              </a:spcAft>
              <a:buClr>
                <a:schemeClr val="lt1"/>
              </a:buClr>
              <a:buSzPct val="100000"/>
              <a:buFont typeface="Calibri"/>
              <a:buAutoNum type="arabicPeriod"/>
            </a:pPr>
            <a:r>
              <a:rPr lang="en-CA" sz="4900"/>
              <a:t>From the top of the impoundment, to the Fraser confluence, the impact area has experienced significant erosion and hillslope destabilization (ongoing movement of soil and woody debris, not huge rocks). </a:t>
            </a:r>
            <a:endParaRPr/>
          </a:p>
          <a:p>
            <a:pPr marL="514350" lvl="0" indent="-514381" algn="l" rtl="0">
              <a:lnSpc>
                <a:spcPct val="120000"/>
              </a:lnSpc>
              <a:spcBef>
                <a:spcPts val="1200"/>
              </a:spcBef>
              <a:spcAft>
                <a:spcPts val="0"/>
              </a:spcAft>
              <a:buClr>
                <a:schemeClr val="lt1"/>
              </a:buClr>
              <a:buSzPct val="100000"/>
              <a:buFont typeface="Calibri"/>
              <a:buAutoNum type="arabicPeriod"/>
            </a:pPr>
            <a:r>
              <a:rPr lang="en-CA" sz="4900"/>
              <a:t>Erosion and hillslope failures will occur over coming years as the system stabilizes, that  is anticipated to result in:</a:t>
            </a:r>
            <a:endParaRPr/>
          </a:p>
          <a:p>
            <a:pPr marL="971550" lvl="1" indent="-514381" algn="l" rtl="0">
              <a:lnSpc>
                <a:spcPct val="120000"/>
              </a:lnSpc>
              <a:spcBef>
                <a:spcPts val="1200"/>
              </a:spcBef>
              <a:spcAft>
                <a:spcPts val="0"/>
              </a:spcAft>
              <a:buClr>
                <a:srgbClr val="FFFA9B"/>
              </a:buClr>
              <a:buSzPct val="100000"/>
              <a:buFont typeface="Calibri"/>
              <a:buAutoNum type="arabicPeriod"/>
            </a:pPr>
            <a:r>
              <a:rPr lang="en-CA" sz="4300">
                <a:solidFill>
                  <a:srgbClr val="FFFA9B"/>
                </a:solidFill>
              </a:rPr>
              <a:t>Ongoing Increased turbidity </a:t>
            </a:r>
            <a:r>
              <a:rPr lang="en-CA" sz="4300"/>
              <a:t>in the system that  makes it hard  for fish to breathe and see, causes physical damage and overall stress and block migration at high levels (e,g  blocked migration in Fraser River). </a:t>
            </a:r>
            <a:endParaRPr/>
          </a:p>
          <a:p>
            <a:pPr marL="971550" lvl="1" indent="-514381" algn="l" rtl="0">
              <a:lnSpc>
                <a:spcPct val="120000"/>
              </a:lnSpc>
              <a:spcBef>
                <a:spcPts val="1200"/>
              </a:spcBef>
              <a:spcAft>
                <a:spcPts val="0"/>
              </a:spcAft>
              <a:buClr>
                <a:srgbClr val="FFFA9B"/>
              </a:buClr>
              <a:buSzPct val="100000"/>
              <a:buFont typeface="Calibri"/>
              <a:buAutoNum type="arabicPeriod"/>
            </a:pPr>
            <a:r>
              <a:rPr lang="en-CA" sz="4300">
                <a:solidFill>
                  <a:srgbClr val="FFFA9B"/>
                </a:solidFill>
              </a:rPr>
              <a:t>Potentially Full river blockages </a:t>
            </a:r>
            <a:r>
              <a:rPr lang="en-CA" sz="4300"/>
              <a:t>that result in dewatering for a period of time, impacting migration and removing habitat. </a:t>
            </a:r>
            <a:endParaRPr/>
          </a:p>
          <a:p>
            <a:pPr marL="971550" lvl="1" indent="-514381" algn="l" rtl="0">
              <a:lnSpc>
                <a:spcPct val="120000"/>
              </a:lnSpc>
              <a:spcBef>
                <a:spcPts val="1200"/>
              </a:spcBef>
              <a:spcAft>
                <a:spcPts val="0"/>
              </a:spcAft>
              <a:buClr>
                <a:srgbClr val="FFFA9B"/>
              </a:buClr>
              <a:buSzPct val="100000"/>
              <a:buFont typeface="Calibri"/>
              <a:buAutoNum type="arabicPeriod"/>
            </a:pPr>
            <a:r>
              <a:rPr lang="en-CA" sz="4300">
                <a:solidFill>
                  <a:srgbClr val="FFFA9B"/>
                </a:solidFill>
              </a:rPr>
              <a:t>Overall ongoing changes to river ecology/function </a:t>
            </a:r>
            <a:r>
              <a:rPr lang="en-CA" sz="4300"/>
              <a:t>– e.g. areas filled with sediment. </a:t>
            </a:r>
            <a:endParaRPr/>
          </a:p>
          <a:p>
            <a:pPr marL="514350" lvl="0" indent="-514381" algn="l" rtl="0">
              <a:lnSpc>
                <a:spcPct val="120000"/>
              </a:lnSpc>
              <a:spcBef>
                <a:spcPts val="1200"/>
              </a:spcBef>
              <a:spcAft>
                <a:spcPts val="0"/>
              </a:spcAft>
              <a:buClr>
                <a:schemeClr val="lt1"/>
              </a:buClr>
              <a:buSzPct val="100000"/>
              <a:buFont typeface="Calibri"/>
              <a:buAutoNum type="arabicPeriod"/>
            </a:pPr>
            <a:r>
              <a:rPr lang="en-CA" sz="4900"/>
              <a:t>Ongoing  changes can potentially impact all salmon species at multiple life stages:</a:t>
            </a:r>
            <a:endParaRPr/>
          </a:p>
          <a:p>
            <a:pPr marL="685800" lvl="1" indent="-228631" algn="l" rtl="0">
              <a:lnSpc>
                <a:spcPct val="120000"/>
              </a:lnSpc>
              <a:spcBef>
                <a:spcPts val="1200"/>
              </a:spcBef>
              <a:spcAft>
                <a:spcPts val="0"/>
              </a:spcAft>
              <a:buClr>
                <a:schemeClr val="lt1"/>
              </a:buClr>
              <a:buSzPct val="100000"/>
              <a:buChar char="•"/>
            </a:pPr>
            <a:r>
              <a:rPr lang="en-CA" sz="4300"/>
              <a:t>Rearing and migration for all species</a:t>
            </a:r>
            <a:endParaRPr/>
          </a:p>
          <a:p>
            <a:pPr marL="685800" lvl="1" indent="-228631" algn="l" rtl="0">
              <a:lnSpc>
                <a:spcPct val="120000"/>
              </a:lnSpc>
              <a:spcBef>
                <a:spcPts val="1200"/>
              </a:spcBef>
              <a:spcAft>
                <a:spcPts val="0"/>
              </a:spcAft>
              <a:buClr>
                <a:schemeClr val="lt1"/>
              </a:buClr>
              <a:buSzPct val="100000"/>
              <a:buChar char="•"/>
            </a:pPr>
            <a:r>
              <a:rPr lang="en-CA" sz="4300"/>
              <a:t>Spawning and incubation for pinks  (spawning areas near Farwell bridge) </a:t>
            </a:r>
            <a:endParaRPr/>
          </a:p>
          <a:p>
            <a:pPr marL="685800" lvl="1" indent="-228631" algn="l" rtl="0">
              <a:lnSpc>
                <a:spcPct val="120000"/>
              </a:lnSpc>
              <a:spcBef>
                <a:spcPts val="1200"/>
              </a:spcBef>
              <a:spcAft>
                <a:spcPts val="0"/>
              </a:spcAft>
              <a:buClr>
                <a:schemeClr val="lt1"/>
              </a:buClr>
              <a:buSzPct val="100000"/>
              <a:buChar char="•"/>
            </a:pPr>
            <a:r>
              <a:rPr lang="en-CA" sz="4300"/>
              <a:t>Overwintering for steelhead. </a:t>
            </a:r>
            <a:endParaRPr/>
          </a:p>
          <a:p>
            <a:pPr marL="514350" lvl="0" indent="-514381" algn="l" rtl="0">
              <a:lnSpc>
                <a:spcPct val="120000"/>
              </a:lnSpc>
              <a:spcBef>
                <a:spcPts val="1200"/>
              </a:spcBef>
              <a:spcAft>
                <a:spcPts val="0"/>
              </a:spcAft>
              <a:buClr>
                <a:schemeClr val="lt1"/>
              </a:buClr>
              <a:buSzPct val="100000"/>
              <a:buFont typeface="Calibri"/>
              <a:buAutoNum type="arabicPeriod" startAt="4"/>
            </a:pPr>
            <a:r>
              <a:rPr lang="en-CA" sz="4900"/>
              <a:t>These ongoing changes to river ecology will have cumulative impacts on salmon. </a:t>
            </a:r>
            <a:endParaRPr/>
          </a:p>
          <a:p>
            <a:pPr marL="514350" lvl="0" indent="-473075" algn="l" rtl="0">
              <a:lnSpc>
                <a:spcPct val="100000"/>
              </a:lnSpc>
              <a:spcBef>
                <a:spcPts val="1200"/>
              </a:spcBef>
              <a:spcAft>
                <a:spcPts val="0"/>
              </a:spcAft>
              <a:buClr>
                <a:schemeClr val="lt1"/>
              </a:buClr>
              <a:buSzPct val="100000"/>
              <a:buFont typeface="Calibri"/>
              <a:buNone/>
            </a:pPr>
            <a:endParaRPr sz="2000"/>
          </a:p>
        </p:txBody>
      </p:sp>
      <p:pic>
        <p:nvPicPr>
          <p:cNvPr id="239" name="Google Shape;239;p14"/>
          <p:cNvPicPr preferRelativeResize="0"/>
          <p:nvPr/>
        </p:nvPicPr>
        <p:blipFill rotWithShape="1">
          <a:blip r:embed="rId3">
            <a:alphaModFix/>
          </a:blip>
          <a:srcRect/>
          <a:stretch/>
        </p:blipFill>
        <p:spPr>
          <a:xfrm>
            <a:off x="8073126" y="1226166"/>
            <a:ext cx="3847776" cy="2783609"/>
          </a:xfrm>
          <a:prstGeom prst="rect">
            <a:avLst/>
          </a:prstGeom>
          <a:noFill/>
          <a:ln>
            <a:noFill/>
          </a:ln>
        </p:spPr>
      </p:pic>
      <p:pic>
        <p:nvPicPr>
          <p:cNvPr id="240" name="Google Shape;240;p14"/>
          <p:cNvPicPr preferRelativeResize="0"/>
          <p:nvPr/>
        </p:nvPicPr>
        <p:blipFill rotWithShape="1">
          <a:blip r:embed="rId4">
            <a:alphaModFix/>
          </a:blip>
          <a:srcRect l="2639" t="22397" r="-383" b="31318"/>
          <a:stretch/>
        </p:blipFill>
        <p:spPr>
          <a:xfrm>
            <a:off x="8073126" y="4274984"/>
            <a:ext cx="3847776" cy="24493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5"/>
          <p:cNvSpPr txBox="1">
            <a:spLocks noGrp="1"/>
          </p:cNvSpPr>
          <p:nvPr>
            <p:ph type="title"/>
          </p:nvPr>
        </p:nvSpPr>
        <p:spPr>
          <a:xfrm>
            <a:off x="484643" y="160704"/>
            <a:ext cx="111617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C3E0"/>
              </a:buClr>
              <a:buSzPts val="4000"/>
              <a:buFont typeface="Arial"/>
              <a:buNone/>
            </a:pPr>
            <a:r>
              <a:rPr lang="en-CA" sz="4000">
                <a:solidFill>
                  <a:srgbClr val="89C3E0"/>
                </a:solidFill>
                <a:latin typeface="Arial"/>
                <a:ea typeface="Arial"/>
                <a:cs typeface="Arial"/>
                <a:sym typeface="Arial"/>
              </a:rPr>
              <a:t>Risks to Fish Passage from Rockfall at Farwell Canyon</a:t>
            </a:r>
            <a:endParaRPr/>
          </a:p>
        </p:txBody>
      </p:sp>
      <p:sp>
        <p:nvSpPr>
          <p:cNvPr id="247" name="Google Shape;247;p15"/>
          <p:cNvSpPr txBox="1">
            <a:spLocks noGrp="1"/>
          </p:cNvSpPr>
          <p:nvPr>
            <p:ph type="body" idx="1"/>
          </p:nvPr>
        </p:nvSpPr>
        <p:spPr>
          <a:xfrm>
            <a:off x="545646" y="1385424"/>
            <a:ext cx="6124293" cy="5561067"/>
          </a:xfrm>
          <a:prstGeom prst="rect">
            <a:avLst/>
          </a:prstGeom>
          <a:noFill/>
          <a:ln>
            <a:noFill/>
          </a:ln>
        </p:spPr>
        <p:txBody>
          <a:bodyPr spcFirstLastPara="1" wrap="square" lIns="91425" tIns="45700" rIns="91425" bIns="45700" anchor="t" anchorCtr="0">
            <a:normAutofit fontScale="62500" lnSpcReduction="20000"/>
          </a:bodyPr>
          <a:lstStyle/>
          <a:p>
            <a:pPr marL="228600" lvl="0" indent="-228631" algn="l" rtl="0">
              <a:lnSpc>
                <a:spcPct val="120000"/>
              </a:lnSpc>
              <a:spcBef>
                <a:spcPts val="0"/>
              </a:spcBef>
              <a:spcAft>
                <a:spcPts val="0"/>
              </a:spcAft>
              <a:buClr>
                <a:schemeClr val="lt1"/>
              </a:buClr>
              <a:buSzPct val="100000"/>
              <a:buChar char="•"/>
            </a:pPr>
            <a:r>
              <a:rPr lang="en-CA" sz="2900"/>
              <a:t>BGC report - Erosion at Farwell  Canyon has resulted in a </a:t>
            </a:r>
            <a:r>
              <a:rPr lang="en-CA" sz="2900">
                <a:solidFill>
                  <a:srgbClr val="FFFA9B"/>
                </a:solidFill>
              </a:rPr>
              <a:t>high risk of hillslope failure and rockfall </a:t>
            </a:r>
            <a:r>
              <a:rPr lang="en-CA" sz="2900"/>
              <a:t>in the short-term</a:t>
            </a:r>
            <a:endParaRPr/>
          </a:p>
          <a:p>
            <a:pPr marL="228600" lvl="0" indent="-228631" algn="l" rtl="0">
              <a:lnSpc>
                <a:spcPct val="120000"/>
              </a:lnSpc>
              <a:spcBef>
                <a:spcPts val="1200"/>
              </a:spcBef>
              <a:spcAft>
                <a:spcPts val="0"/>
              </a:spcAft>
              <a:buClr>
                <a:schemeClr val="lt1"/>
              </a:buClr>
              <a:buSzPct val="100000"/>
              <a:buChar char="•"/>
            </a:pPr>
            <a:r>
              <a:rPr lang="en-CA" sz="2900"/>
              <a:t>Farwell Canyon already a challenging area for salmon to pass and central traditional fishing site  – further taskforce-led assessment indicates rockfall risk poses </a:t>
            </a:r>
            <a:r>
              <a:rPr lang="en-CA" sz="2900" u="sng">
                <a:solidFill>
                  <a:srgbClr val="FFFA9B"/>
                </a:solidFill>
              </a:rPr>
              <a:t>high risk of impediments to salmon passage past Farwell</a:t>
            </a:r>
            <a:r>
              <a:rPr lang="en-CA" sz="2900">
                <a:solidFill>
                  <a:srgbClr val="FFFA9B"/>
                </a:solidFill>
              </a:rPr>
              <a:t> </a:t>
            </a:r>
            <a:r>
              <a:rPr lang="en-CA" sz="2900">
                <a:solidFill>
                  <a:schemeClr val="lt2"/>
                </a:solidFill>
              </a:rPr>
              <a:t>that may include</a:t>
            </a:r>
            <a:r>
              <a:rPr lang="en-CA" sz="2900"/>
              <a:t>:</a:t>
            </a:r>
            <a:endParaRPr/>
          </a:p>
          <a:p>
            <a:pPr marL="685800" lvl="1" indent="-228631" algn="l" rtl="0">
              <a:lnSpc>
                <a:spcPct val="120000"/>
              </a:lnSpc>
              <a:spcBef>
                <a:spcPts val="1200"/>
              </a:spcBef>
              <a:spcAft>
                <a:spcPts val="0"/>
              </a:spcAft>
              <a:buClr>
                <a:schemeClr val="lt1"/>
              </a:buClr>
              <a:buSzPct val="100000"/>
              <a:buChar char="•"/>
            </a:pPr>
            <a:r>
              <a:rPr lang="en-CA" sz="2500"/>
              <a:t>Increased flow/angle  </a:t>
            </a:r>
            <a:endParaRPr/>
          </a:p>
          <a:p>
            <a:pPr marL="685800" lvl="1" indent="-228631" algn="l" rtl="0">
              <a:lnSpc>
                <a:spcPct val="120000"/>
              </a:lnSpc>
              <a:spcBef>
                <a:spcPts val="1200"/>
              </a:spcBef>
              <a:spcAft>
                <a:spcPts val="0"/>
              </a:spcAft>
              <a:buClr>
                <a:schemeClr val="lt1"/>
              </a:buClr>
              <a:buSzPct val="100000"/>
              <a:buChar char="•"/>
            </a:pPr>
            <a:r>
              <a:rPr lang="en-CA" sz="2500"/>
              <a:t>Hydraulic drop (water fall barrier) </a:t>
            </a:r>
            <a:endParaRPr/>
          </a:p>
          <a:p>
            <a:pPr marL="228600" lvl="0" indent="-228631" algn="l" rtl="0">
              <a:lnSpc>
                <a:spcPct val="120000"/>
              </a:lnSpc>
              <a:spcBef>
                <a:spcPts val="1200"/>
              </a:spcBef>
              <a:spcAft>
                <a:spcPts val="0"/>
              </a:spcAft>
              <a:buClr>
                <a:srgbClr val="FFFA9B"/>
              </a:buClr>
              <a:buSzPct val="100000"/>
              <a:buChar char="•"/>
            </a:pPr>
            <a:r>
              <a:rPr lang="en-CA" sz="2900">
                <a:solidFill>
                  <a:srgbClr val="FFFA9B"/>
                </a:solidFill>
              </a:rPr>
              <a:t>Gradients of impacts</a:t>
            </a:r>
            <a:r>
              <a:rPr lang="en-CA" sz="2900"/>
              <a:t>, from full blockage to cumulative impacts (delays, stress, reduced returns) and different impacts on different species. </a:t>
            </a:r>
            <a:endParaRPr/>
          </a:p>
          <a:p>
            <a:pPr marL="228600" lvl="0" indent="-228631" algn="l" rtl="0">
              <a:lnSpc>
                <a:spcPct val="120000"/>
              </a:lnSpc>
              <a:spcBef>
                <a:spcPts val="1200"/>
              </a:spcBef>
              <a:spcAft>
                <a:spcPts val="0"/>
              </a:spcAft>
              <a:buClr>
                <a:schemeClr val="lt1"/>
              </a:buClr>
              <a:buSzPct val="100000"/>
              <a:buChar char="•"/>
            </a:pPr>
            <a:r>
              <a:rPr lang="en-CA" sz="2900"/>
              <a:t>Rockfall impacts on fish passage more like Big Bar – very huge rocks will just stay there, blockages not resolved over time by itself like sediment (moved by water).</a:t>
            </a:r>
            <a:endParaRPr/>
          </a:p>
          <a:p>
            <a:pPr marL="0" lvl="0" indent="0" algn="l" rtl="0">
              <a:lnSpc>
                <a:spcPct val="120000"/>
              </a:lnSpc>
              <a:spcBef>
                <a:spcPts val="1200"/>
              </a:spcBef>
              <a:spcAft>
                <a:spcPts val="0"/>
              </a:spcAft>
              <a:buClr>
                <a:schemeClr val="lt1"/>
              </a:buClr>
              <a:buSzPct val="100000"/>
              <a:buNone/>
            </a:pPr>
            <a:endParaRPr sz="2900"/>
          </a:p>
          <a:p>
            <a:pPr marL="0" lvl="0" indent="0" algn="l" rtl="0">
              <a:lnSpc>
                <a:spcPct val="120000"/>
              </a:lnSpc>
              <a:spcBef>
                <a:spcPts val="1200"/>
              </a:spcBef>
              <a:spcAft>
                <a:spcPts val="0"/>
              </a:spcAft>
              <a:buClr>
                <a:schemeClr val="lt1"/>
              </a:buClr>
              <a:buSzPct val="100000"/>
              <a:buNone/>
            </a:pPr>
            <a:endParaRPr sz="2000"/>
          </a:p>
        </p:txBody>
      </p:sp>
      <p:pic>
        <p:nvPicPr>
          <p:cNvPr id="248" name="Google Shape;248;p15"/>
          <p:cNvPicPr preferRelativeResize="0"/>
          <p:nvPr/>
        </p:nvPicPr>
        <p:blipFill rotWithShape="1">
          <a:blip r:embed="rId3">
            <a:alphaModFix/>
          </a:blip>
          <a:srcRect/>
          <a:stretch/>
        </p:blipFill>
        <p:spPr>
          <a:xfrm>
            <a:off x="6868484" y="1220796"/>
            <a:ext cx="5034646" cy="51247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6"/>
          <p:cNvPicPr preferRelativeResize="0"/>
          <p:nvPr/>
        </p:nvPicPr>
        <p:blipFill rotWithShape="1">
          <a:blip r:embed="rId3">
            <a:alphaModFix/>
          </a:blip>
          <a:srcRect/>
          <a:stretch/>
        </p:blipFill>
        <p:spPr>
          <a:xfrm>
            <a:off x="3140831" y="0"/>
            <a:ext cx="9051169" cy="6793786"/>
          </a:xfrm>
          <a:prstGeom prst="rect">
            <a:avLst/>
          </a:prstGeom>
          <a:noFill/>
          <a:ln>
            <a:noFill/>
          </a:ln>
        </p:spPr>
      </p:pic>
      <p:sp>
        <p:nvSpPr>
          <p:cNvPr id="255" name="Google Shape;255;p16"/>
          <p:cNvSpPr txBox="1"/>
          <p:nvPr/>
        </p:nvSpPr>
        <p:spPr>
          <a:xfrm>
            <a:off x="167148" y="64213"/>
            <a:ext cx="2973683" cy="67403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rgbClr val="B0D7EA"/>
                </a:solidFill>
                <a:latin typeface="Calibri"/>
                <a:ea typeface="Calibri"/>
                <a:cs typeface="Calibri"/>
                <a:sym typeface="Calibri"/>
              </a:rPr>
              <a:t>TNG/Taskforce Priority Focus</a:t>
            </a:r>
            <a:endParaRPr/>
          </a:p>
          <a:p>
            <a:pPr marL="285750" marR="0" lvl="0" indent="-285750" algn="l" rtl="0">
              <a:spcBef>
                <a:spcPts val="0"/>
              </a:spcBef>
              <a:spcAft>
                <a:spcPts val="0"/>
              </a:spcAft>
              <a:buClr>
                <a:schemeClr val="lt1"/>
              </a:buClr>
              <a:buSzPts val="1600"/>
              <a:buFont typeface="Arial"/>
              <a:buChar char="•"/>
            </a:pPr>
            <a:r>
              <a:rPr lang="en-CA" sz="1600">
                <a:solidFill>
                  <a:schemeClr val="lt1"/>
                </a:solidFill>
                <a:latin typeface="Calibri"/>
                <a:ea typeface="Calibri"/>
                <a:cs typeface="Calibri"/>
                <a:sym typeface="Calibri"/>
              </a:rPr>
              <a:t>Oct. 2024 BGC report for BC found high risk of rockfall at Farwell Canyon in short-term.</a:t>
            </a:r>
            <a:endParaRPr/>
          </a:p>
          <a:p>
            <a:pPr marL="0" marR="0" lvl="0" indent="0" algn="l" rtl="0">
              <a:spcBef>
                <a:spcPts val="0"/>
              </a:spcBef>
              <a:spcAft>
                <a:spcPts val="0"/>
              </a:spcAft>
              <a:buNone/>
            </a:pPr>
            <a:endParaRPr sz="1600">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1600"/>
              <a:buFont typeface="Arial"/>
              <a:buChar char="•"/>
            </a:pPr>
            <a:r>
              <a:rPr lang="en-CA" sz="1600">
                <a:solidFill>
                  <a:schemeClr val="lt1"/>
                </a:solidFill>
                <a:latin typeface="Calibri"/>
                <a:ea typeface="Calibri"/>
                <a:cs typeface="Calibri"/>
                <a:sym typeface="Calibri"/>
              </a:rPr>
              <a:t>TNG/taskforce conducted additional geotechnical/ hydrological work to assess risk to salmon passage.</a:t>
            </a:r>
            <a:endParaRPr/>
          </a:p>
          <a:p>
            <a:pPr marL="342900" marR="0" lvl="0" indent="-241300" algn="l" rtl="0">
              <a:spcBef>
                <a:spcPts val="0"/>
              </a:spcBef>
              <a:spcAft>
                <a:spcPts val="0"/>
              </a:spcAft>
              <a:buClr>
                <a:schemeClr val="lt1"/>
              </a:buClr>
              <a:buSzPts val="1600"/>
              <a:buFont typeface="Arial"/>
              <a:buNone/>
            </a:pPr>
            <a:endParaRPr sz="1600">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1600"/>
              <a:buFont typeface="Arial"/>
              <a:buChar char="•"/>
            </a:pPr>
            <a:r>
              <a:rPr lang="en-CA" sz="1600">
                <a:solidFill>
                  <a:schemeClr val="lt1"/>
                </a:solidFill>
                <a:latin typeface="Calibri"/>
                <a:ea typeface="Calibri"/>
                <a:cs typeface="Calibri"/>
                <a:sym typeface="Calibri"/>
              </a:rPr>
              <a:t>Assessments indicate </a:t>
            </a:r>
            <a:r>
              <a:rPr lang="en-CA" sz="1600">
                <a:solidFill>
                  <a:srgbClr val="FFFA9B"/>
                </a:solidFill>
                <a:latin typeface="Calibri"/>
                <a:ea typeface="Calibri"/>
                <a:cs typeface="Calibri"/>
                <a:sym typeface="Calibri"/>
              </a:rPr>
              <a:t>high risk of impediment to salmon passage</a:t>
            </a:r>
            <a:r>
              <a:rPr lang="en-CA" sz="1600">
                <a:solidFill>
                  <a:schemeClr val="lt1"/>
                </a:solidFill>
                <a:latin typeface="Calibri"/>
                <a:ea typeface="Calibri"/>
                <a:cs typeface="Calibri"/>
                <a:sym typeface="Calibri"/>
              </a:rPr>
              <a:t>. </a:t>
            </a:r>
            <a:endParaRPr/>
          </a:p>
          <a:p>
            <a:pPr marL="342900" marR="0" lvl="0" indent="-241300" algn="l" rtl="0">
              <a:spcBef>
                <a:spcPts val="0"/>
              </a:spcBef>
              <a:spcAft>
                <a:spcPts val="0"/>
              </a:spcAft>
              <a:buClr>
                <a:schemeClr val="lt1"/>
              </a:buClr>
              <a:buSzPts val="1600"/>
              <a:buFont typeface="Arial"/>
              <a:buNone/>
            </a:pPr>
            <a:endParaRPr sz="1600">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1600"/>
              <a:buFont typeface="Arial"/>
              <a:buChar char="•"/>
            </a:pPr>
            <a:r>
              <a:rPr lang="en-CA" sz="1600">
                <a:solidFill>
                  <a:schemeClr val="lt1"/>
                </a:solidFill>
                <a:latin typeface="Calibri"/>
                <a:ea typeface="Calibri"/>
                <a:cs typeface="Calibri"/>
                <a:sym typeface="Calibri"/>
              </a:rPr>
              <a:t>We have developed priority scopes of work :</a:t>
            </a:r>
            <a:endParaRPr/>
          </a:p>
          <a:p>
            <a:pPr marL="800100" marR="0" lvl="1" indent="-342900" algn="l" rtl="0">
              <a:spcBef>
                <a:spcPts val="0"/>
              </a:spcBef>
              <a:spcAft>
                <a:spcPts val="0"/>
              </a:spcAft>
              <a:buClr>
                <a:schemeClr val="lt1"/>
              </a:buClr>
              <a:buSzPts val="1600"/>
              <a:buFont typeface="Arial"/>
              <a:buChar char="•"/>
            </a:pPr>
            <a:r>
              <a:rPr lang="en-CA" sz="1600" b="0" i="0" u="none" strike="noStrike" cap="none">
                <a:solidFill>
                  <a:schemeClr val="lt1"/>
                </a:solidFill>
                <a:latin typeface="Calibri"/>
                <a:ea typeface="Calibri"/>
                <a:cs typeface="Calibri"/>
                <a:sym typeface="Calibri"/>
              </a:rPr>
              <a:t>Rockfall monitoring scope of work</a:t>
            </a:r>
            <a:endParaRPr/>
          </a:p>
          <a:p>
            <a:pPr marL="800100" marR="0" lvl="1" indent="-342900" algn="l" rtl="0">
              <a:spcBef>
                <a:spcPts val="0"/>
              </a:spcBef>
              <a:spcAft>
                <a:spcPts val="0"/>
              </a:spcAft>
              <a:buClr>
                <a:schemeClr val="lt1"/>
              </a:buClr>
              <a:buSzPts val="1600"/>
              <a:buFont typeface="Arial"/>
              <a:buChar char="•"/>
            </a:pPr>
            <a:r>
              <a:rPr lang="en-CA" sz="1600" b="0" i="0" u="none" strike="noStrike" cap="none">
                <a:solidFill>
                  <a:schemeClr val="lt1"/>
                </a:solidFill>
                <a:latin typeface="Calibri"/>
                <a:ea typeface="Calibri"/>
                <a:cs typeface="Calibri"/>
                <a:sym typeface="Calibri"/>
              </a:rPr>
              <a:t>rockfall mitigation assessment </a:t>
            </a:r>
            <a:endParaRPr/>
          </a:p>
          <a:p>
            <a:pPr marL="800100" marR="0" lvl="1" indent="-241300" algn="l" rtl="0">
              <a:spcBef>
                <a:spcPts val="0"/>
              </a:spcBef>
              <a:spcAft>
                <a:spcPts val="0"/>
              </a:spcAft>
              <a:buClr>
                <a:schemeClr val="lt1"/>
              </a:buClr>
              <a:buSzPts val="1600"/>
              <a:buFont typeface="Arial"/>
              <a:buNone/>
            </a:pPr>
            <a:endParaRPr sz="1600" b="0" i="0" u="none" strike="noStrike" cap="none">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1600"/>
              <a:buFont typeface="Arial"/>
              <a:buChar char="•"/>
            </a:pPr>
            <a:r>
              <a:rPr lang="en-CA" sz="1600">
                <a:solidFill>
                  <a:schemeClr val="lt1"/>
                </a:solidFill>
                <a:latin typeface="Calibri"/>
                <a:ea typeface="Calibri"/>
                <a:cs typeface="Calibri"/>
                <a:sym typeface="Calibri"/>
              </a:rPr>
              <a:t>Connected with the TNG EM team to advance funding for these urgent, priority pieces of work  </a:t>
            </a:r>
            <a:endParaRPr sz="20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7"/>
          <p:cNvSpPr txBox="1">
            <a:spLocks noGrp="1"/>
          </p:cNvSpPr>
          <p:nvPr>
            <p:ph type="title"/>
          </p:nvPr>
        </p:nvSpPr>
        <p:spPr>
          <a:xfrm>
            <a:off x="376084" y="0"/>
            <a:ext cx="68309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0D7EA"/>
              </a:buClr>
              <a:buSzPts val="3600"/>
              <a:buFont typeface="Calibri"/>
              <a:buNone/>
            </a:pPr>
            <a:r>
              <a:rPr lang="en-CA" sz="3600" b="1">
                <a:solidFill>
                  <a:srgbClr val="B0D7EA"/>
                </a:solidFill>
              </a:rPr>
              <a:t>Broader ongoing TNG-led Taskforce </a:t>
            </a:r>
            <a:endParaRPr/>
          </a:p>
        </p:txBody>
      </p:sp>
      <p:sp>
        <p:nvSpPr>
          <p:cNvPr id="262" name="Google Shape;262;p17"/>
          <p:cNvSpPr txBox="1">
            <a:spLocks noGrp="1"/>
          </p:cNvSpPr>
          <p:nvPr>
            <p:ph type="body" idx="1"/>
          </p:nvPr>
        </p:nvSpPr>
        <p:spPr>
          <a:xfrm>
            <a:off x="280027" y="1325563"/>
            <a:ext cx="6405137" cy="5331469"/>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20000"/>
              </a:lnSpc>
              <a:spcBef>
                <a:spcPts val="0"/>
              </a:spcBef>
              <a:spcAft>
                <a:spcPts val="0"/>
              </a:spcAft>
              <a:buClr>
                <a:schemeClr val="lt2"/>
              </a:buClr>
              <a:buSzPct val="100000"/>
              <a:buChar char="•"/>
            </a:pPr>
            <a:r>
              <a:rPr lang="en-CA" sz="2800">
                <a:solidFill>
                  <a:schemeClr val="lt2"/>
                </a:solidFill>
              </a:rPr>
              <a:t>The risks and impacts of the slide </a:t>
            </a:r>
            <a:r>
              <a:rPr lang="en-CA" sz="2800"/>
              <a:t>on T</a:t>
            </a:r>
            <a:r>
              <a:rPr lang="en-CA" sz="2800" i="0"/>
              <a:t>ŝ</a:t>
            </a:r>
            <a:r>
              <a:rPr lang="en-CA" sz="2800"/>
              <a:t>ilhqox </a:t>
            </a:r>
            <a:r>
              <a:rPr lang="en-CA" sz="2800">
                <a:solidFill>
                  <a:schemeClr val="lt2"/>
                </a:solidFill>
              </a:rPr>
              <a:t>(Chilcotin River) salmon are not over – the most significant impacts may be ahead of us.</a:t>
            </a:r>
            <a:endParaRPr/>
          </a:p>
          <a:p>
            <a:pPr marL="228600" lvl="0" indent="-228600" algn="l" rtl="0">
              <a:lnSpc>
                <a:spcPct val="120000"/>
              </a:lnSpc>
              <a:spcBef>
                <a:spcPts val="1200"/>
              </a:spcBef>
              <a:spcAft>
                <a:spcPts val="0"/>
              </a:spcAft>
              <a:buClr>
                <a:schemeClr val="lt1"/>
              </a:buClr>
              <a:buSzPct val="100000"/>
              <a:buChar char="•"/>
            </a:pPr>
            <a:r>
              <a:rPr lang="en-CA" sz="2800"/>
              <a:t>TNG  and collaborative taskforce continue to work intensively to:</a:t>
            </a:r>
            <a:endParaRPr/>
          </a:p>
          <a:p>
            <a:pPr marL="685800" lvl="1" indent="-228600" algn="l" rtl="0">
              <a:lnSpc>
                <a:spcPct val="120000"/>
              </a:lnSpc>
              <a:spcBef>
                <a:spcPts val="1200"/>
              </a:spcBef>
              <a:spcAft>
                <a:spcPts val="0"/>
              </a:spcAft>
              <a:buClr>
                <a:schemeClr val="lt1"/>
              </a:buClr>
              <a:buSzPct val="100000"/>
              <a:buChar char="•"/>
            </a:pPr>
            <a:r>
              <a:rPr lang="en-CA"/>
              <a:t>Assess the </a:t>
            </a:r>
            <a:r>
              <a:rPr lang="en-CA">
                <a:solidFill>
                  <a:srgbClr val="FFFA9B"/>
                </a:solidFill>
              </a:rPr>
              <a:t>ongoing potential risks to all salmon species </a:t>
            </a:r>
            <a:r>
              <a:rPr lang="en-CA"/>
              <a:t>with full life cycle lens </a:t>
            </a:r>
            <a:endParaRPr/>
          </a:p>
          <a:p>
            <a:pPr marL="685800" lvl="1" indent="-228600" algn="l" rtl="0">
              <a:lnSpc>
                <a:spcPct val="120000"/>
              </a:lnSpc>
              <a:spcBef>
                <a:spcPts val="1200"/>
              </a:spcBef>
              <a:spcAft>
                <a:spcPts val="0"/>
              </a:spcAft>
              <a:buClr>
                <a:schemeClr val="lt1"/>
              </a:buClr>
              <a:buSzPct val="100000"/>
              <a:buChar char="•"/>
            </a:pPr>
            <a:r>
              <a:rPr lang="en-CA"/>
              <a:t>Identify feasible </a:t>
            </a:r>
            <a:r>
              <a:rPr lang="en-CA">
                <a:solidFill>
                  <a:srgbClr val="FFFA9B"/>
                </a:solidFill>
              </a:rPr>
              <a:t>mitigation and management options</a:t>
            </a:r>
            <a:r>
              <a:rPr lang="en-CA"/>
              <a:t> - </a:t>
            </a:r>
            <a:r>
              <a:rPr lang="en-CA" u="sng"/>
              <a:t>for full life cycle</a:t>
            </a:r>
            <a:r>
              <a:rPr lang="en-CA"/>
              <a:t> .</a:t>
            </a:r>
            <a:endParaRPr/>
          </a:p>
          <a:p>
            <a:pPr marL="685800" lvl="1" indent="-228600" algn="l" rtl="0">
              <a:lnSpc>
                <a:spcPct val="120000"/>
              </a:lnSpc>
              <a:spcBef>
                <a:spcPts val="1200"/>
              </a:spcBef>
              <a:spcAft>
                <a:spcPts val="0"/>
              </a:spcAft>
              <a:buClr>
                <a:schemeClr val="lt1"/>
              </a:buClr>
              <a:buSzPct val="100000"/>
              <a:buChar char="•"/>
            </a:pPr>
            <a:r>
              <a:rPr lang="en-CA"/>
              <a:t>Continue, adapt and expand existing </a:t>
            </a:r>
            <a:r>
              <a:rPr lang="en-CA">
                <a:solidFill>
                  <a:srgbClr val="FFFA9B"/>
                </a:solidFill>
              </a:rPr>
              <a:t>monitoring programs</a:t>
            </a:r>
            <a:r>
              <a:rPr lang="en-CA"/>
              <a:t>. </a:t>
            </a:r>
            <a:endParaRPr/>
          </a:p>
          <a:p>
            <a:pPr marL="685800" lvl="1" indent="-228600" algn="l" rtl="0">
              <a:lnSpc>
                <a:spcPct val="120000"/>
              </a:lnSpc>
              <a:spcBef>
                <a:spcPts val="1200"/>
              </a:spcBef>
              <a:spcAft>
                <a:spcPts val="0"/>
              </a:spcAft>
              <a:buClr>
                <a:srgbClr val="FFFA9B"/>
              </a:buClr>
              <a:buSzPct val="100000"/>
              <a:buChar char="•"/>
            </a:pPr>
            <a:r>
              <a:rPr lang="en-CA">
                <a:solidFill>
                  <a:srgbClr val="FFFA9B"/>
                </a:solidFill>
              </a:rPr>
              <a:t>Continue to advocate at highest levels for focus</a:t>
            </a:r>
            <a:r>
              <a:rPr lang="en-CA"/>
              <a:t>, action and resourcing to address this ongoing impact – e.g. TNG leadership at PSC (Feb 2025)</a:t>
            </a:r>
            <a:endParaRPr/>
          </a:p>
          <a:p>
            <a:pPr marL="685800" lvl="1" indent="-140017" algn="l" rtl="0">
              <a:lnSpc>
                <a:spcPct val="120000"/>
              </a:lnSpc>
              <a:spcBef>
                <a:spcPts val="1200"/>
              </a:spcBef>
              <a:spcAft>
                <a:spcPts val="0"/>
              </a:spcAft>
              <a:buClr>
                <a:schemeClr val="lt1"/>
              </a:buClr>
              <a:buSzPct val="100000"/>
              <a:buNone/>
            </a:pPr>
            <a:endParaRPr sz="1800"/>
          </a:p>
        </p:txBody>
      </p:sp>
      <p:pic>
        <p:nvPicPr>
          <p:cNvPr id="263" name="Google Shape;263;p17"/>
          <p:cNvPicPr preferRelativeResize="0"/>
          <p:nvPr/>
        </p:nvPicPr>
        <p:blipFill rotWithShape="1">
          <a:blip r:embed="rId3">
            <a:alphaModFix/>
          </a:blip>
          <a:srcRect/>
          <a:stretch/>
        </p:blipFill>
        <p:spPr>
          <a:xfrm>
            <a:off x="6974550" y="3878225"/>
            <a:ext cx="5217450" cy="2856872"/>
          </a:xfrm>
          <a:prstGeom prst="rect">
            <a:avLst/>
          </a:prstGeom>
          <a:noFill/>
          <a:ln>
            <a:noFill/>
          </a:ln>
        </p:spPr>
      </p:pic>
      <p:pic>
        <p:nvPicPr>
          <p:cNvPr id="264" name="Google Shape;264;p17"/>
          <p:cNvPicPr preferRelativeResize="0"/>
          <p:nvPr/>
        </p:nvPicPr>
        <p:blipFill rotWithShape="1">
          <a:blip r:embed="rId4">
            <a:alphaModFix/>
          </a:blip>
          <a:srcRect/>
          <a:stretch/>
        </p:blipFill>
        <p:spPr>
          <a:xfrm>
            <a:off x="7207045" y="0"/>
            <a:ext cx="4984955" cy="38528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8"/>
          <p:cNvSpPr txBox="1">
            <a:spLocks noGrp="1"/>
          </p:cNvSpPr>
          <p:nvPr>
            <p:ph type="title"/>
          </p:nvPr>
        </p:nvSpPr>
        <p:spPr>
          <a:xfrm>
            <a:off x="838200" y="996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C3E0"/>
              </a:buClr>
              <a:buSzPts val="4400"/>
              <a:buFont typeface="Calibri"/>
              <a:buNone/>
            </a:pPr>
            <a:r>
              <a:rPr lang="en-CA">
                <a:solidFill>
                  <a:srgbClr val="89C3E0"/>
                </a:solidFill>
              </a:rPr>
              <a:t>PREPARING FOR 2025 SEASON </a:t>
            </a:r>
            <a:endParaRPr/>
          </a:p>
        </p:txBody>
      </p:sp>
      <p:sp>
        <p:nvSpPr>
          <p:cNvPr id="270" name="Google Shape;270;p18"/>
          <p:cNvSpPr txBox="1">
            <a:spLocks noGrp="1"/>
          </p:cNvSpPr>
          <p:nvPr>
            <p:ph type="body" idx="1"/>
          </p:nvPr>
        </p:nvSpPr>
        <p:spPr>
          <a:xfrm>
            <a:off x="838200" y="1425217"/>
            <a:ext cx="10655710" cy="493625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B0D7EA"/>
              </a:buClr>
              <a:buSzPct val="100000"/>
              <a:buChar char="•"/>
            </a:pPr>
            <a:r>
              <a:rPr lang="en-CA">
                <a:solidFill>
                  <a:srgbClr val="B0D7EA"/>
                </a:solidFill>
              </a:rPr>
              <a:t>2025 preliminary fisheries forecast</a:t>
            </a:r>
            <a:r>
              <a:rPr lang="en-CA"/>
              <a:t>:</a:t>
            </a:r>
            <a:endParaRPr/>
          </a:p>
          <a:p>
            <a:pPr marL="685800" lvl="1" indent="-228600" algn="l" rtl="0">
              <a:lnSpc>
                <a:spcPct val="90000"/>
              </a:lnSpc>
              <a:spcBef>
                <a:spcPts val="500"/>
              </a:spcBef>
              <a:spcAft>
                <a:spcPts val="0"/>
              </a:spcAft>
              <a:buClr>
                <a:schemeClr val="lt1"/>
              </a:buClr>
              <a:buSzPct val="100000"/>
              <a:buChar char="•"/>
            </a:pPr>
            <a:r>
              <a:rPr lang="en-CA"/>
              <a:t>anticipated Chilko sockeye salmon return supports a traditional fishery</a:t>
            </a:r>
            <a:endParaRPr/>
          </a:p>
          <a:p>
            <a:pPr marL="685800" lvl="1" indent="-228600" algn="l" rtl="0">
              <a:lnSpc>
                <a:spcPct val="90000"/>
              </a:lnSpc>
              <a:spcBef>
                <a:spcPts val="500"/>
              </a:spcBef>
              <a:spcAft>
                <a:spcPts val="0"/>
              </a:spcAft>
              <a:buClr>
                <a:schemeClr val="lt1"/>
              </a:buClr>
              <a:buSzPct val="100000"/>
              <a:buChar char="•"/>
            </a:pPr>
            <a:r>
              <a:rPr lang="en-CA"/>
              <a:t>Anticipate sockeye/Chinook opportunity on Fraser mainstem </a:t>
            </a:r>
            <a:endParaRPr/>
          </a:p>
          <a:p>
            <a:pPr marL="685800" lvl="1" indent="-228600" algn="l" rtl="0">
              <a:lnSpc>
                <a:spcPct val="90000"/>
              </a:lnSpc>
              <a:spcBef>
                <a:spcPts val="500"/>
              </a:spcBef>
              <a:spcAft>
                <a:spcPts val="0"/>
              </a:spcAft>
              <a:buClr>
                <a:schemeClr val="lt1"/>
              </a:buClr>
              <a:buSzPct val="100000"/>
              <a:buChar char="•"/>
            </a:pPr>
            <a:r>
              <a:rPr lang="en-CA"/>
              <a:t>This is also a pink salmon year (mainstem and Chilcotin)</a:t>
            </a:r>
            <a:endParaRPr/>
          </a:p>
          <a:p>
            <a:pPr marL="228600" lvl="0" indent="-228600" algn="l" rtl="0">
              <a:lnSpc>
                <a:spcPct val="90000"/>
              </a:lnSpc>
              <a:spcBef>
                <a:spcPts val="1000"/>
              </a:spcBef>
              <a:spcAft>
                <a:spcPts val="0"/>
              </a:spcAft>
              <a:buClr>
                <a:srgbClr val="B0D7EA"/>
              </a:buClr>
              <a:buSzPct val="100000"/>
              <a:buChar char="•"/>
            </a:pPr>
            <a:r>
              <a:rPr lang="en-CA">
                <a:solidFill>
                  <a:srgbClr val="B0D7EA"/>
                </a:solidFill>
              </a:rPr>
              <a:t>Planning for ongoing slide response for 2025</a:t>
            </a:r>
            <a:r>
              <a:rPr lang="en-CA"/>
              <a:t>:</a:t>
            </a:r>
            <a:endParaRPr/>
          </a:p>
          <a:p>
            <a:pPr marL="685800" lvl="1" indent="-228600" algn="l" rtl="0">
              <a:lnSpc>
                <a:spcPct val="90000"/>
              </a:lnSpc>
              <a:spcBef>
                <a:spcPts val="500"/>
              </a:spcBef>
              <a:spcAft>
                <a:spcPts val="0"/>
              </a:spcAft>
              <a:buClr>
                <a:srgbClr val="FFFA9B"/>
              </a:buClr>
              <a:buSzPct val="100000"/>
              <a:buChar char="•"/>
            </a:pPr>
            <a:r>
              <a:rPr lang="en-CA">
                <a:solidFill>
                  <a:srgbClr val="FFFA9B"/>
                </a:solidFill>
              </a:rPr>
              <a:t>Monitor</a:t>
            </a:r>
            <a:r>
              <a:rPr lang="en-CA"/>
              <a:t> from ocean to spawning grounds, now including slide impacts</a:t>
            </a:r>
            <a:endParaRPr/>
          </a:p>
          <a:p>
            <a:pPr marL="685800" lvl="1" indent="-228600" algn="l" rtl="0">
              <a:lnSpc>
                <a:spcPct val="90000"/>
              </a:lnSpc>
              <a:spcBef>
                <a:spcPts val="500"/>
              </a:spcBef>
              <a:spcAft>
                <a:spcPts val="0"/>
              </a:spcAft>
              <a:buClr>
                <a:schemeClr val="lt1"/>
              </a:buClr>
              <a:buSzPct val="100000"/>
              <a:buChar char="•"/>
            </a:pPr>
            <a:r>
              <a:rPr lang="en-CA"/>
              <a:t>Assess suite of mitigation options </a:t>
            </a:r>
            <a:endParaRPr/>
          </a:p>
          <a:p>
            <a:pPr marL="685800" lvl="1" indent="-228600" algn="l" rtl="0">
              <a:lnSpc>
                <a:spcPct val="90000"/>
              </a:lnSpc>
              <a:spcBef>
                <a:spcPts val="500"/>
              </a:spcBef>
              <a:spcAft>
                <a:spcPts val="0"/>
              </a:spcAft>
              <a:buClr>
                <a:srgbClr val="FFFA9B"/>
              </a:buClr>
              <a:buSzPct val="100000"/>
              <a:buChar char="•"/>
            </a:pPr>
            <a:r>
              <a:rPr lang="en-CA">
                <a:solidFill>
                  <a:srgbClr val="FFFA9B"/>
                </a:solidFill>
              </a:rPr>
              <a:t>Prepare for specific responses that may be needed </a:t>
            </a:r>
            <a:r>
              <a:rPr lang="en-CA"/>
              <a:t>- both within territory (e.g. emergency enhancement) and outside of the territory (change downstream fishing)  </a:t>
            </a:r>
            <a:endParaRPr/>
          </a:p>
          <a:p>
            <a:pPr marL="228600" lvl="0" indent="-228600" algn="l" rtl="0">
              <a:lnSpc>
                <a:spcPct val="90000"/>
              </a:lnSpc>
              <a:spcBef>
                <a:spcPts val="1000"/>
              </a:spcBef>
              <a:spcAft>
                <a:spcPts val="0"/>
              </a:spcAft>
              <a:buClr>
                <a:srgbClr val="B0D7EA"/>
              </a:buClr>
              <a:buSzPct val="100000"/>
              <a:buChar char="•"/>
            </a:pPr>
            <a:r>
              <a:rPr lang="en-CA">
                <a:solidFill>
                  <a:srgbClr val="B0D7EA"/>
                </a:solidFill>
              </a:rPr>
              <a:t>Supporting Tŝilhqot’in access to fisheries in 2025:</a:t>
            </a:r>
            <a:endParaRPr/>
          </a:p>
          <a:p>
            <a:pPr marL="685800" lvl="1" indent="-228600" algn="l" rtl="0">
              <a:lnSpc>
                <a:spcPct val="90000"/>
              </a:lnSpc>
              <a:spcBef>
                <a:spcPts val="500"/>
              </a:spcBef>
              <a:spcAft>
                <a:spcPts val="0"/>
              </a:spcAft>
              <a:buClr>
                <a:schemeClr val="lt1"/>
              </a:buClr>
              <a:buSzPct val="100000"/>
              <a:buChar char="•"/>
            </a:pPr>
            <a:r>
              <a:rPr lang="en-CA"/>
              <a:t>Led by Paul Grinder and the TNG Rangers with support from Randy. Considerations include include:</a:t>
            </a:r>
            <a:endParaRPr/>
          </a:p>
          <a:p>
            <a:pPr marL="1143000" lvl="2" indent="-228600" algn="l" rtl="0">
              <a:lnSpc>
                <a:spcPct val="90000"/>
              </a:lnSpc>
              <a:spcBef>
                <a:spcPts val="500"/>
              </a:spcBef>
              <a:spcAft>
                <a:spcPts val="0"/>
              </a:spcAft>
              <a:buClr>
                <a:schemeClr val="lt1"/>
              </a:buClr>
              <a:buSzPct val="100000"/>
              <a:buChar char="•"/>
            </a:pPr>
            <a:r>
              <a:rPr lang="en-CA"/>
              <a:t>Communications </a:t>
            </a:r>
            <a:endParaRPr/>
          </a:p>
          <a:p>
            <a:pPr marL="1143000" lvl="2" indent="-228600" algn="l" rtl="0">
              <a:lnSpc>
                <a:spcPct val="90000"/>
              </a:lnSpc>
              <a:spcBef>
                <a:spcPts val="500"/>
              </a:spcBef>
              <a:spcAft>
                <a:spcPts val="0"/>
              </a:spcAft>
              <a:buClr>
                <a:schemeClr val="lt1"/>
              </a:buClr>
              <a:buSzPct val="100000"/>
              <a:buChar char="•"/>
            </a:pPr>
            <a:r>
              <a:rPr lang="en-CA"/>
              <a:t>Support to access alternative sites (infrastructure support, road access). </a:t>
            </a:r>
            <a:endParaRPr/>
          </a:p>
          <a:p>
            <a:pPr marL="228600" lvl="0" indent="-64135" algn="l" rtl="0">
              <a:lnSpc>
                <a:spcPct val="90000"/>
              </a:lnSpc>
              <a:spcBef>
                <a:spcPts val="1000"/>
              </a:spcBef>
              <a:spcAft>
                <a:spcPts val="0"/>
              </a:spcAft>
              <a:buClr>
                <a:schemeClr val="lt1"/>
              </a:buClr>
              <a:buSzPct val="1000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9"/>
          <p:cNvSpPr txBox="1"/>
          <p:nvPr/>
        </p:nvSpPr>
        <p:spPr>
          <a:xfrm>
            <a:off x="479425" y="503416"/>
            <a:ext cx="10913100" cy="70442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Calibri"/>
              <a:buNone/>
            </a:pPr>
            <a:endParaRPr sz="4400">
              <a:solidFill>
                <a:srgbClr val="89C3E0"/>
              </a:solidFill>
              <a:latin typeface="Arial"/>
              <a:ea typeface="Arial"/>
              <a:cs typeface="Arial"/>
              <a:sym typeface="Arial"/>
            </a:endParaRPr>
          </a:p>
          <a:p>
            <a:pPr marL="0" marR="0" lvl="0" indent="0" algn="l" rtl="0">
              <a:lnSpc>
                <a:spcPct val="100000"/>
              </a:lnSpc>
              <a:spcBef>
                <a:spcPts val="0"/>
              </a:spcBef>
              <a:spcAft>
                <a:spcPts val="0"/>
              </a:spcAft>
              <a:buClr>
                <a:srgbClr val="89C3E0"/>
              </a:buClr>
              <a:buSzPts val="4000"/>
              <a:buFont typeface="Arial"/>
              <a:buNone/>
            </a:pPr>
            <a:r>
              <a:rPr lang="en-CA" sz="4000">
                <a:solidFill>
                  <a:srgbClr val="89C3E0"/>
                </a:solidFill>
                <a:latin typeface="Arial"/>
                <a:ea typeface="Arial"/>
                <a:cs typeface="Arial"/>
                <a:sym typeface="Arial"/>
              </a:rPr>
              <a:t>Responding to Crisis, Leading Recovery </a:t>
            </a:r>
            <a:br>
              <a:rPr lang="en-CA" sz="4400">
                <a:solidFill>
                  <a:srgbClr val="89C3E0"/>
                </a:solidFill>
                <a:latin typeface="Arial"/>
                <a:ea typeface="Arial"/>
                <a:cs typeface="Arial"/>
                <a:sym typeface="Arial"/>
              </a:rPr>
            </a:br>
            <a:endParaRPr sz="3600">
              <a:solidFill>
                <a:srgbClr val="89C3E0"/>
              </a:solidFill>
              <a:latin typeface="Arial"/>
              <a:ea typeface="Arial"/>
              <a:cs typeface="Arial"/>
              <a:sym typeface="Arial"/>
            </a:endParaRPr>
          </a:p>
        </p:txBody>
      </p:sp>
      <p:pic>
        <p:nvPicPr>
          <p:cNvPr id="277" name="Google Shape;277;p19" descr="A body of water with a dock&#10;&#10;AI-generated content may be incorrect."/>
          <p:cNvPicPr preferRelativeResize="0"/>
          <p:nvPr/>
        </p:nvPicPr>
        <p:blipFill rotWithShape="1">
          <a:blip r:embed="rId3">
            <a:alphaModFix/>
          </a:blip>
          <a:srcRect/>
          <a:stretch/>
        </p:blipFill>
        <p:spPr>
          <a:xfrm>
            <a:off x="6708754" y="4138540"/>
            <a:ext cx="3059986" cy="2231726"/>
          </a:xfrm>
          <a:prstGeom prst="rect">
            <a:avLst/>
          </a:prstGeom>
          <a:noFill/>
          <a:ln>
            <a:noFill/>
          </a:ln>
        </p:spPr>
      </p:pic>
      <p:pic>
        <p:nvPicPr>
          <p:cNvPr id="278" name="Google Shape;278;p19" descr="A river running through a forest&#10;&#10;AI-generated content may be incorrect."/>
          <p:cNvPicPr preferRelativeResize="0"/>
          <p:nvPr/>
        </p:nvPicPr>
        <p:blipFill rotWithShape="1">
          <a:blip r:embed="rId4">
            <a:alphaModFix/>
          </a:blip>
          <a:srcRect/>
          <a:stretch/>
        </p:blipFill>
        <p:spPr>
          <a:xfrm rot="5400000">
            <a:off x="9688660" y="4330671"/>
            <a:ext cx="2231727" cy="1816099"/>
          </a:xfrm>
          <a:prstGeom prst="rect">
            <a:avLst/>
          </a:prstGeom>
          <a:noFill/>
          <a:ln>
            <a:noFill/>
          </a:ln>
        </p:spPr>
      </p:pic>
      <p:pic>
        <p:nvPicPr>
          <p:cNvPr id="279" name="Google Shape;279;p19"/>
          <p:cNvPicPr preferRelativeResize="0"/>
          <p:nvPr/>
        </p:nvPicPr>
        <p:blipFill rotWithShape="1">
          <a:blip r:embed="rId5">
            <a:alphaModFix/>
          </a:blip>
          <a:srcRect/>
          <a:stretch/>
        </p:blipFill>
        <p:spPr>
          <a:xfrm>
            <a:off x="6610985" y="1536652"/>
            <a:ext cx="5101588" cy="2356933"/>
          </a:xfrm>
          <a:prstGeom prst="rect">
            <a:avLst/>
          </a:prstGeom>
          <a:noFill/>
          <a:ln>
            <a:noFill/>
          </a:ln>
        </p:spPr>
      </p:pic>
      <p:sp>
        <p:nvSpPr>
          <p:cNvPr id="280" name="Google Shape;280;p19"/>
          <p:cNvSpPr txBox="1"/>
          <p:nvPr/>
        </p:nvSpPr>
        <p:spPr>
          <a:xfrm>
            <a:off x="879788" y="1362396"/>
            <a:ext cx="5701233" cy="555228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Tŝilhqot'in Nation’s </a:t>
            </a:r>
            <a:r>
              <a:rPr lang="en-CA" sz="1800">
                <a:solidFill>
                  <a:srgbClr val="FFFA9B"/>
                </a:solidFill>
                <a:latin typeface="Calibri"/>
                <a:ea typeface="Calibri"/>
                <a:cs typeface="Calibri"/>
                <a:sym typeface="Calibri"/>
              </a:rPr>
              <a:t>perspective bring whole salmon life cycle lens </a:t>
            </a:r>
            <a:r>
              <a:rPr lang="en-CA" sz="1800">
                <a:solidFill>
                  <a:schemeClr val="lt1"/>
                </a:solidFill>
                <a:latin typeface="Calibri"/>
                <a:ea typeface="Calibri"/>
                <a:cs typeface="Calibri"/>
                <a:sym typeface="Calibri"/>
              </a:rPr>
              <a:t>to response – </a:t>
            </a:r>
            <a:endParaRPr/>
          </a:p>
          <a:p>
            <a:pPr marL="742950" marR="0" lvl="1" indent="-285750" algn="l" rtl="0">
              <a:spcBef>
                <a:spcPts val="0"/>
              </a:spcBef>
              <a:spcAft>
                <a:spcPts val="0"/>
              </a:spcAft>
              <a:buClr>
                <a:schemeClr val="lt1"/>
              </a:buClr>
              <a:buSzPts val="1800"/>
              <a:buFont typeface="Arial"/>
              <a:buChar char="•"/>
            </a:pPr>
            <a:r>
              <a:rPr lang="en-CA" sz="1800" b="0" i="0" u="none" strike="noStrike" cap="none">
                <a:solidFill>
                  <a:schemeClr val="lt1"/>
                </a:solidFill>
                <a:latin typeface="Calibri"/>
                <a:ea typeface="Calibri"/>
                <a:cs typeface="Calibri"/>
                <a:sym typeface="Calibri"/>
              </a:rPr>
              <a:t>Unparalleled knowledge of territory and fish – not siloed</a:t>
            </a:r>
            <a:endParaRPr/>
          </a:p>
          <a:p>
            <a:pPr marL="285750" marR="0" lvl="0" indent="-285750" algn="l" rtl="0">
              <a:spcBef>
                <a:spcPts val="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Responsive, timely, nimble. </a:t>
            </a:r>
            <a:endParaRPr/>
          </a:p>
          <a:p>
            <a:pPr marL="285750" marR="0" lvl="0" indent="-285750" algn="l" rtl="0">
              <a:spcBef>
                <a:spcPts val="0"/>
              </a:spcBef>
              <a:spcAft>
                <a:spcPts val="0"/>
              </a:spcAft>
              <a:buClr>
                <a:srgbClr val="FFFA9B"/>
              </a:buClr>
              <a:buSzPts val="1800"/>
              <a:buFont typeface="Arial"/>
              <a:buChar char="•"/>
            </a:pPr>
            <a:r>
              <a:rPr lang="en-CA" sz="1800">
                <a:solidFill>
                  <a:srgbClr val="FFFA9B"/>
                </a:solidFill>
                <a:latin typeface="Calibri"/>
                <a:ea typeface="Calibri"/>
                <a:cs typeface="Calibri"/>
                <a:sym typeface="Calibri"/>
              </a:rPr>
              <a:t>Collaborative approach </a:t>
            </a:r>
            <a:r>
              <a:rPr lang="en-CA" sz="1800">
                <a:solidFill>
                  <a:schemeClr val="lt1"/>
                </a:solidFill>
                <a:latin typeface="Calibri"/>
                <a:ea typeface="Calibri"/>
                <a:cs typeface="Calibri"/>
                <a:sym typeface="Calibri"/>
              </a:rPr>
              <a:t>with governments to support cooperation and technical rigour - AND</a:t>
            </a:r>
            <a:endParaRPr/>
          </a:p>
          <a:p>
            <a:pPr marL="285750" marR="0" lvl="0" indent="-285750" algn="l" rtl="0">
              <a:spcBef>
                <a:spcPts val="0"/>
              </a:spcBef>
              <a:spcAft>
                <a:spcPts val="0"/>
              </a:spcAft>
              <a:buClr>
                <a:srgbClr val="FFFA9B"/>
              </a:buClr>
              <a:buSzPts val="1800"/>
              <a:buFont typeface="Arial"/>
              <a:buChar char="•"/>
            </a:pPr>
            <a:r>
              <a:rPr lang="en-CA" sz="1800">
                <a:solidFill>
                  <a:srgbClr val="FFFA9B"/>
                </a:solidFill>
                <a:latin typeface="Calibri"/>
                <a:ea typeface="Calibri"/>
                <a:cs typeface="Calibri"/>
                <a:sym typeface="Calibri"/>
              </a:rPr>
              <a:t>Advocacy at every level to change how things are done</a:t>
            </a:r>
            <a:r>
              <a:rPr lang="en-CA" sz="1800">
                <a:solidFill>
                  <a:schemeClr val="lt1"/>
                </a:solidFill>
                <a:latin typeface="Calibri"/>
                <a:ea typeface="Calibri"/>
                <a:cs typeface="Calibri"/>
                <a:sym typeface="Calibri"/>
              </a:rPr>
              <a:t> – from impacts in the ocean to protection of every stock that returns to the Territory. </a:t>
            </a:r>
            <a:endParaRPr/>
          </a:p>
          <a:p>
            <a:pPr marL="285750" marR="0" lvl="0" indent="-285750" algn="l" rtl="0">
              <a:spcBef>
                <a:spcPts val="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Already </a:t>
            </a:r>
            <a:r>
              <a:rPr lang="en-CA" sz="1800">
                <a:solidFill>
                  <a:srgbClr val="FFFA9B"/>
                </a:solidFill>
                <a:latin typeface="Calibri"/>
                <a:ea typeface="Calibri"/>
                <a:cs typeface="Calibri"/>
                <a:sym typeface="Calibri"/>
              </a:rPr>
              <a:t>high profile </a:t>
            </a:r>
            <a:r>
              <a:rPr lang="en-CA" sz="1800">
                <a:solidFill>
                  <a:schemeClr val="lt1"/>
                </a:solidFill>
                <a:latin typeface="Calibri"/>
                <a:ea typeface="Calibri"/>
                <a:cs typeface="Calibri"/>
                <a:sym typeface="Calibri"/>
              </a:rPr>
              <a:t>recognition of TNG’s leadership </a:t>
            </a:r>
            <a:endParaRPr/>
          </a:p>
          <a:p>
            <a:pPr marL="0" marR="0" lvl="0" indent="0" algn="l" rtl="0">
              <a:lnSpc>
                <a:spcPct val="120000"/>
              </a:lnSpc>
              <a:spcBef>
                <a:spcPts val="0"/>
              </a:spcBef>
              <a:spcAft>
                <a:spcPts val="0"/>
              </a:spcAft>
              <a:buNone/>
            </a:pPr>
            <a:endParaRPr sz="1800">
              <a:solidFill>
                <a:srgbClr val="FFFA9B"/>
              </a:solidFill>
              <a:latin typeface="Calibri"/>
              <a:ea typeface="Calibri"/>
              <a:cs typeface="Calibri"/>
              <a:sym typeface="Calibri"/>
            </a:endParaRPr>
          </a:p>
          <a:p>
            <a:pPr marL="0" marR="0" lvl="0" indent="0" algn="l" rtl="0">
              <a:lnSpc>
                <a:spcPct val="120000"/>
              </a:lnSpc>
              <a:spcBef>
                <a:spcPts val="1200"/>
              </a:spcBef>
              <a:spcAft>
                <a:spcPts val="0"/>
              </a:spcAft>
              <a:buNone/>
            </a:pPr>
            <a:r>
              <a:rPr lang="en-CA" sz="1800">
                <a:solidFill>
                  <a:srgbClr val="FFFA9B"/>
                </a:solidFill>
                <a:latin typeface="Calibri"/>
                <a:ea typeface="Calibri"/>
                <a:cs typeface="Calibri"/>
                <a:sym typeface="Calibri"/>
              </a:rPr>
              <a:t>TNG requires ongoing resourcing and focus required over next years </a:t>
            </a:r>
            <a:endParaRPr/>
          </a:p>
          <a:p>
            <a:pPr marL="0" marR="0" lvl="0" indent="0" algn="l" rtl="0">
              <a:spcBef>
                <a:spcPts val="120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285750" marR="0" lvl="0" indent="-171450" algn="l" rtl="0">
              <a:spcBef>
                <a:spcPts val="0"/>
              </a:spcBef>
              <a:spcAft>
                <a:spcPts val="0"/>
              </a:spcAft>
              <a:buClr>
                <a:schemeClr val="lt1"/>
              </a:buClr>
              <a:buSzPts val="1800"/>
              <a:buFont typeface="Arial"/>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a:stretch/>
        </p:blipFill>
        <p:spPr>
          <a:xfrm>
            <a:off x="4601841" y="1084598"/>
            <a:ext cx="7498301" cy="5685711"/>
          </a:xfrm>
          <a:prstGeom prst="rect">
            <a:avLst/>
          </a:prstGeom>
          <a:noFill/>
          <a:ln>
            <a:noFill/>
          </a:ln>
        </p:spPr>
      </p:pic>
      <p:sp>
        <p:nvSpPr>
          <p:cNvPr id="100" name="Google Shape;100;p2"/>
          <p:cNvSpPr txBox="1">
            <a:spLocks noGrp="1"/>
          </p:cNvSpPr>
          <p:nvPr>
            <p:ph type="title"/>
          </p:nvPr>
        </p:nvSpPr>
        <p:spPr>
          <a:xfrm>
            <a:off x="498831" y="-688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C3E0"/>
              </a:buClr>
              <a:buSzPts val="3200"/>
              <a:buFont typeface="Arial"/>
              <a:buNone/>
            </a:pPr>
            <a:r>
              <a:rPr lang="en-CA" sz="3200">
                <a:solidFill>
                  <a:srgbClr val="89C3E0"/>
                </a:solidFill>
                <a:latin typeface="Arial"/>
                <a:ea typeface="Arial"/>
                <a:cs typeface="Arial"/>
                <a:sym typeface="Arial"/>
              </a:rPr>
              <a:t>The T</a:t>
            </a:r>
            <a:r>
              <a:rPr lang="en-CA" sz="3200" i="0">
                <a:solidFill>
                  <a:srgbClr val="89C3E0"/>
                </a:solidFill>
                <a:latin typeface="Arial"/>
                <a:ea typeface="Arial"/>
                <a:cs typeface="Arial"/>
                <a:sym typeface="Arial"/>
              </a:rPr>
              <a:t>ŝ</a:t>
            </a:r>
            <a:r>
              <a:rPr lang="en-CA" sz="3200">
                <a:solidFill>
                  <a:srgbClr val="89C3E0"/>
                </a:solidFill>
                <a:latin typeface="Arial"/>
                <a:ea typeface="Arial"/>
                <a:cs typeface="Arial"/>
                <a:sym typeface="Arial"/>
              </a:rPr>
              <a:t>ilhqot’in Territory is a Recognized Salmon Stronghold</a:t>
            </a:r>
            <a:endParaRPr/>
          </a:p>
        </p:txBody>
      </p:sp>
      <p:sp>
        <p:nvSpPr>
          <p:cNvPr id="101" name="Google Shape;101;p2"/>
          <p:cNvSpPr txBox="1"/>
          <p:nvPr/>
        </p:nvSpPr>
        <p:spPr>
          <a:xfrm>
            <a:off x="498831" y="1084598"/>
            <a:ext cx="3440922" cy="723275"/>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l" rtl="0">
              <a:spcBef>
                <a:spcPts val="600"/>
              </a:spcBef>
              <a:spcAft>
                <a:spcPts val="0"/>
              </a:spcAft>
              <a:buNone/>
            </a:pPr>
            <a:endParaRPr sz="1800">
              <a:solidFill>
                <a:schemeClr val="lt1"/>
              </a:solidFill>
              <a:latin typeface="Calibri"/>
              <a:ea typeface="Calibri"/>
              <a:cs typeface="Calibri"/>
              <a:sym typeface="Calibri"/>
            </a:endParaRPr>
          </a:p>
        </p:txBody>
      </p:sp>
      <p:cxnSp>
        <p:nvCxnSpPr>
          <p:cNvPr id="102" name="Google Shape;102;p2"/>
          <p:cNvCxnSpPr/>
          <p:nvPr/>
        </p:nvCxnSpPr>
        <p:spPr>
          <a:xfrm>
            <a:off x="5735515" y="2536683"/>
            <a:ext cx="1537642" cy="0"/>
          </a:xfrm>
          <a:prstGeom prst="straightConnector1">
            <a:avLst/>
          </a:prstGeom>
          <a:noFill/>
          <a:ln w="19050" cap="flat" cmpd="sng">
            <a:solidFill>
              <a:srgbClr val="757070"/>
            </a:solidFill>
            <a:prstDash val="dash"/>
            <a:miter lim="800000"/>
            <a:headEnd type="none" w="sm" len="sm"/>
            <a:tailEnd type="triangle" w="med" len="med"/>
          </a:ln>
        </p:spPr>
      </p:cxnSp>
      <p:cxnSp>
        <p:nvCxnSpPr>
          <p:cNvPr id="103" name="Google Shape;103;p2"/>
          <p:cNvCxnSpPr/>
          <p:nvPr/>
        </p:nvCxnSpPr>
        <p:spPr>
          <a:xfrm>
            <a:off x="5689993" y="4219282"/>
            <a:ext cx="2551482" cy="7451"/>
          </a:xfrm>
          <a:prstGeom prst="straightConnector1">
            <a:avLst/>
          </a:prstGeom>
          <a:noFill/>
          <a:ln w="19050" cap="flat" cmpd="sng">
            <a:solidFill>
              <a:srgbClr val="757070"/>
            </a:solidFill>
            <a:prstDash val="dash"/>
            <a:miter lim="800000"/>
            <a:headEnd type="none" w="sm" len="sm"/>
            <a:tailEnd type="triangle" w="med" len="med"/>
          </a:ln>
        </p:spPr>
      </p:cxnSp>
      <p:cxnSp>
        <p:nvCxnSpPr>
          <p:cNvPr id="104" name="Google Shape;104;p2"/>
          <p:cNvCxnSpPr/>
          <p:nvPr/>
        </p:nvCxnSpPr>
        <p:spPr>
          <a:xfrm>
            <a:off x="5735515" y="5981501"/>
            <a:ext cx="1537642" cy="1139"/>
          </a:xfrm>
          <a:prstGeom prst="straightConnector1">
            <a:avLst/>
          </a:prstGeom>
          <a:noFill/>
          <a:ln w="19050" cap="flat" cmpd="sng">
            <a:solidFill>
              <a:srgbClr val="757070"/>
            </a:solidFill>
            <a:prstDash val="dash"/>
            <a:miter lim="800000"/>
            <a:headEnd type="none" w="sm" len="sm"/>
            <a:tailEnd type="triangle" w="med" len="med"/>
          </a:ln>
        </p:spPr>
      </p:cxnSp>
      <p:pic>
        <p:nvPicPr>
          <p:cNvPr id="105" name="Google Shape;105;p2"/>
          <p:cNvPicPr preferRelativeResize="0"/>
          <p:nvPr/>
        </p:nvPicPr>
        <p:blipFill rotWithShape="1">
          <a:blip r:embed="rId4">
            <a:alphaModFix/>
          </a:blip>
          <a:srcRect/>
          <a:stretch/>
        </p:blipFill>
        <p:spPr>
          <a:xfrm>
            <a:off x="4149403" y="3500542"/>
            <a:ext cx="2166992" cy="1517833"/>
          </a:xfrm>
          <a:prstGeom prst="rect">
            <a:avLst/>
          </a:prstGeom>
          <a:noFill/>
          <a:ln w="9525" cap="flat" cmpd="sng">
            <a:solidFill>
              <a:schemeClr val="lt1"/>
            </a:solidFill>
            <a:prstDash val="solid"/>
            <a:round/>
            <a:headEnd type="none" w="sm" len="sm"/>
            <a:tailEnd type="none" w="sm" len="sm"/>
          </a:ln>
        </p:spPr>
      </p:pic>
      <p:pic>
        <p:nvPicPr>
          <p:cNvPr id="106" name="Google Shape;106;p2"/>
          <p:cNvPicPr preferRelativeResize="0"/>
          <p:nvPr/>
        </p:nvPicPr>
        <p:blipFill rotWithShape="1">
          <a:blip r:embed="rId5">
            <a:alphaModFix/>
          </a:blip>
          <a:srcRect/>
          <a:stretch/>
        </p:blipFill>
        <p:spPr>
          <a:xfrm>
            <a:off x="4149401" y="1982709"/>
            <a:ext cx="2166993" cy="1517833"/>
          </a:xfrm>
          <a:prstGeom prst="rect">
            <a:avLst/>
          </a:prstGeom>
          <a:noFill/>
          <a:ln w="9525" cap="flat" cmpd="sng">
            <a:solidFill>
              <a:schemeClr val="lt1"/>
            </a:solidFill>
            <a:prstDash val="solid"/>
            <a:round/>
            <a:headEnd type="none" w="sm" len="sm"/>
            <a:tailEnd type="none" w="sm" len="sm"/>
          </a:ln>
        </p:spPr>
      </p:pic>
      <p:sp>
        <p:nvSpPr>
          <p:cNvPr id="107" name="Google Shape;107;p2"/>
          <p:cNvSpPr txBox="1"/>
          <p:nvPr/>
        </p:nvSpPr>
        <p:spPr>
          <a:xfrm>
            <a:off x="498831" y="1182959"/>
            <a:ext cx="3603677"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rgbClr val="FFFA9B"/>
                </a:solidFill>
                <a:latin typeface="Calibri"/>
                <a:ea typeface="Calibri"/>
                <a:cs typeface="Calibri"/>
                <a:sym typeface="Calibri"/>
              </a:rPr>
              <a:t>Stocks of significance</a:t>
            </a:r>
            <a:endParaRPr sz="1800">
              <a:solidFill>
                <a:srgbClr val="FFFA9B"/>
              </a:solidFill>
              <a:latin typeface="Calibri"/>
              <a:ea typeface="Calibri"/>
              <a:cs typeface="Calibri"/>
              <a:sym typeface="Calibri"/>
            </a:endParaRPr>
          </a:p>
          <a:p>
            <a:pPr marL="285750" marR="0" lvl="0" indent="-285750" algn="l" rtl="0">
              <a:spcBef>
                <a:spcPts val="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Salmon biodiversity is the foundation for the Tŝilhqot'in Nation’s food fishery. </a:t>
            </a:r>
            <a:endParaRPr sz="180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One of the strongest sockeye runs in North America spawns in Tŝilhqot’in Title lands.</a:t>
            </a:r>
            <a:endParaRPr/>
          </a:p>
          <a:p>
            <a:pPr marL="285750" marR="0" lvl="0" indent="-171450" algn="l" rtl="0">
              <a:spcBef>
                <a:spcPts val="0"/>
              </a:spcBef>
              <a:spcAft>
                <a:spcPts val="0"/>
              </a:spcAft>
              <a:buClr>
                <a:schemeClr val="lt1"/>
              </a:buClr>
              <a:buSzPts val="1800"/>
              <a:buFont typeface="Arial"/>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CA" sz="1800" b="1">
                <a:solidFill>
                  <a:srgbClr val="FFFA9B"/>
                </a:solidFill>
                <a:latin typeface="Calibri"/>
                <a:ea typeface="Calibri"/>
                <a:cs typeface="Calibri"/>
                <a:sym typeface="Calibri"/>
              </a:rPr>
              <a:t>Intact ecosystems</a:t>
            </a:r>
            <a:endParaRPr/>
          </a:p>
          <a:p>
            <a:pPr marL="285750" marR="0" lvl="0" indent="-285750" algn="l" rtl="0">
              <a:spcBef>
                <a:spcPts val="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Headwaters of all three major  tributaries are salmon nurseries. </a:t>
            </a:r>
            <a:endParaRPr/>
          </a:p>
          <a:p>
            <a:pPr marL="285750" marR="0" lvl="0" indent="-285750" algn="l" rtl="0">
              <a:spcBef>
                <a:spcPts val="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Two critical spawning systems, the Chilko and Taseko, have near pristine nursery grounds.</a:t>
            </a:r>
            <a:endParaRPr/>
          </a:p>
          <a:p>
            <a:pPr marL="285750" marR="0" lvl="0" indent="-171450" algn="l" rtl="0">
              <a:spcBef>
                <a:spcPts val="0"/>
              </a:spcBef>
              <a:spcAft>
                <a:spcPts val="0"/>
              </a:spcAft>
              <a:buClr>
                <a:schemeClr val="lt1"/>
              </a:buClr>
              <a:buSzPts val="1800"/>
              <a:buFont typeface="Arial"/>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CA" sz="1800" b="1">
                <a:solidFill>
                  <a:srgbClr val="FFFA9B"/>
                </a:solidFill>
                <a:latin typeface="Calibri"/>
                <a:ea typeface="Calibri"/>
                <a:cs typeface="Calibri"/>
                <a:sym typeface="Calibri"/>
              </a:rPr>
              <a:t>One of the richest datasets in BC</a:t>
            </a:r>
            <a:r>
              <a:rPr lang="en-CA" sz="1800">
                <a:solidFill>
                  <a:schemeClr val="lt1"/>
                </a:solidFill>
                <a:latin typeface="Calibri"/>
                <a:ea typeface="Calibri"/>
                <a:cs typeface="Calibri"/>
                <a:sym typeface="Calibri"/>
              </a:rPr>
              <a:t> TNG Fisheries conducts year-round monitoring and research programs from land, water and air to support decision making. </a:t>
            </a:r>
            <a:endParaRPr/>
          </a:p>
        </p:txBody>
      </p:sp>
      <p:pic>
        <p:nvPicPr>
          <p:cNvPr id="108" name="Google Shape;108;p2"/>
          <p:cNvPicPr preferRelativeResize="0"/>
          <p:nvPr/>
        </p:nvPicPr>
        <p:blipFill rotWithShape="1">
          <a:blip r:embed="rId6">
            <a:alphaModFix/>
          </a:blip>
          <a:srcRect/>
          <a:stretch/>
        </p:blipFill>
        <p:spPr>
          <a:xfrm>
            <a:off x="4144324" y="5025661"/>
            <a:ext cx="2166992" cy="1495482"/>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0"/>
          <p:cNvSpPr txBox="1"/>
          <p:nvPr/>
        </p:nvSpPr>
        <p:spPr>
          <a:xfrm>
            <a:off x="0" y="-285428"/>
            <a:ext cx="12217762"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400" b="1" i="0" u="none" strike="noStrike">
              <a:solidFill>
                <a:schemeClr val="lt1"/>
              </a:solidFill>
              <a:latin typeface="Alike"/>
              <a:ea typeface="Alike"/>
              <a:cs typeface="Alike"/>
              <a:sym typeface="Alike"/>
            </a:endParaRPr>
          </a:p>
          <a:p>
            <a:pPr marL="0" marR="0" lvl="0" indent="0" algn="ctr" rtl="0">
              <a:spcBef>
                <a:spcPts val="0"/>
              </a:spcBef>
              <a:spcAft>
                <a:spcPts val="0"/>
              </a:spcAft>
              <a:buNone/>
            </a:pPr>
            <a:endParaRPr sz="1200" b="1" i="0" u="none" strike="noStrike">
              <a:solidFill>
                <a:schemeClr val="lt1"/>
              </a:solidFill>
              <a:latin typeface="Calibri"/>
              <a:ea typeface="Calibri"/>
              <a:cs typeface="Calibri"/>
              <a:sym typeface="Calibri"/>
            </a:endParaRPr>
          </a:p>
          <a:p>
            <a:pPr marL="0" marR="0" lvl="0" indent="0" algn="ctr" rtl="0">
              <a:spcBef>
                <a:spcPts val="0"/>
              </a:spcBef>
              <a:spcAft>
                <a:spcPts val="0"/>
              </a:spcAft>
              <a:buNone/>
            </a:pPr>
            <a:r>
              <a:rPr lang="en-CA" sz="5400" i="0" u="none" strike="noStrike">
                <a:solidFill>
                  <a:srgbClr val="89C3E0"/>
                </a:solidFill>
                <a:latin typeface="Arial"/>
                <a:ea typeface="Arial"/>
                <a:cs typeface="Arial"/>
                <a:sym typeface="Arial"/>
              </a:rPr>
              <a:t>Sechanalyagh / Thank You</a:t>
            </a:r>
            <a:endParaRPr/>
          </a:p>
          <a:p>
            <a:pPr marL="0" marR="0" lvl="0" indent="0" algn="ctr" rtl="0">
              <a:spcBef>
                <a:spcPts val="0"/>
              </a:spcBef>
              <a:spcAft>
                <a:spcPts val="0"/>
              </a:spcAft>
              <a:buNone/>
            </a:pPr>
            <a:endParaRPr sz="6000" b="1" i="0" u="none" strike="noStrike">
              <a:solidFill>
                <a:srgbClr val="89C3E0"/>
              </a:solidFill>
              <a:latin typeface="Arial"/>
              <a:ea typeface="Arial"/>
              <a:cs typeface="Arial"/>
              <a:sym typeface="Arial"/>
            </a:endParaRPr>
          </a:p>
        </p:txBody>
      </p:sp>
      <p:sp>
        <p:nvSpPr>
          <p:cNvPr id="287" name="Google Shape;287;p20"/>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20"/>
          <p:cNvSpPr txBox="1"/>
          <p:nvPr/>
        </p:nvSpPr>
        <p:spPr>
          <a:xfrm>
            <a:off x="9758360" y="1380797"/>
            <a:ext cx="2177028" cy="48936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a:solidFill>
                  <a:schemeClr val="lt1"/>
                </a:solidFill>
                <a:latin typeface="Calibri"/>
                <a:ea typeface="Calibri"/>
                <a:cs typeface="Calibri"/>
                <a:sym typeface="Calibri"/>
              </a:rPr>
              <a:t>Thank you to members of the TNG-led Taskforce –   TNG, DFO and  BC governments, Indigenous partner UFFCA, and technical support from Ecofish Research.</a:t>
            </a:r>
            <a:endParaRPr/>
          </a:p>
        </p:txBody>
      </p:sp>
      <p:pic>
        <p:nvPicPr>
          <p:cNvPr id="289" name="Google Shape;289;p20" descr="A person writing on a clipboard next to a river&#10;&#10;AI-generated content may be incorrect."/>
          <p:cNvPicPr preferRelativeResize="0"/>
          <p:nvPr/>
        </p:nvPicPr>
        <p:blipFill rotWithShape="1">
          <a:blip r:embed="rId3">
            <a:alphaModFix/>
          </a:blip>
          <a:srcRect/>
          <a:stretch/>
        </p:blipFill>
        <p:spPr>
          <a:xfrm>
            <a:off x="7655079" y="1191673"/>
            <a:ext cx="1821320" cy="2588276"/>
          </a:xfrm>
          <a:prstGeom prst="rect">
            <a:avLst/>
          </a:prstGeom>
          <a:noFill/>
          <a:ln>
            <a:noFill/>
          </a:ln>
        </p:spPr>
      </p:pic>
      <p:pic>
        <p:nvPicPr>
          <p:cNvPr id="290" name="Google Shape;290;p20" descr="A group of people on a boat&#10;&#10;AI-generated content may be incorrect."/>
          <p:cNvPicPr preferRelativeResize="0"/>
          <p:nvPr/>
        </p:nvPicPr>
        <p:blipFill rotWithShape="1">
          <a:blip r:embed="rId4">
            <a:alphaModFix/>
          </a:blip>
          <a:srcRect/>
          <a:stretch/>
        </p:blipFill>
        <p:spPr>
          <a:xfrm>
            <a:off x="5814542" y="1178420"/>
            <a:ext cx="1667961" cy="2601530"/>
          </a:xfrm>
          <a:prstGeom prst="rect">
            <a:avLst/>
          </a:prstGeom>
          <a:noFill/>
          <a:ln>
            <a:noFill/>
          </a:ln>
        </p:spPr>
      </p:pic>
      <p:pic>
        <p:nvPicPr>
          <p:cNvPr id="291" name="Google Shape;291;p20"/>
          <p:cNvPicPr preferRelativeResize="0"/>
          <p:nvPr/>
        </p:nvPicPr>
        <p:blipFill rotWithShape="1">
          <a:blip r:embed="rId5">
            <a:alphaModFix/>
          </a:blip>
          <a:srcRect/>
          <a:stretch/>
        </p:blipFill>
        <p:spPr>
          <a:xfrm rot="5400000">
            <a:off x="3433870" y="1561432"/>
            <a:ext cx="2588274" cy="1848760"/>
          </a:xfrm>
          <a:prstGeom prst="rect">
            <a:avLst/>
          </a:prstGeom>
          <a:noFill/>
          <a:ln>
            <a:noFill/>
          </a:ln>
        </p:spPr>
      </p:pic>
      <p:pic>
        <p:nvPicPr>
          <p:cNvPr id="292" name="Google Shape;292;p20"/>
          <p:cNvPicPr preferRelativeResize="0"/>
          <p:nvPr/>
        </p:nvPicPr>
        <p:blipFill rotWithShape="1">
          <a:blip r:embed="rId6">
            <a:alphaModFix/>
          </a:blip>
          <a:srcRect/>
          <a:stretch/>
        </p:blipFill>
        <p:spPr>
          <a:xfrm>
            <a:off x="393427" y="1178420"/>
            <a:ext cx="3269220" cy="2588272"/>
          </a:xfrm>
          <a:prstGeom prst="rect">
            <a:avLst/>
          </a:prstGeom>
          <a:noFill/>
          <a:ln>
            <a:noFill/>
          </a:ln>
        </p:spPr>
      </p:pic>
      <p:pic>
        <p:nvPicPr>
          <p:cNvPr id="293" name="Google Shape;293;p20" descr="A person holding a toolbox&#10;&#10;AI-generated content may be incorrect."/>
          <p:cNvPicPr preferRelativeResize="0"/>
          <p:nvPr/>
        </p:nvPicPr>
        <p:blipFill rotWithShape="1">
          <a:blip r:embed="rId7">
            <a:alphaModFix/>
          </a:blip>
          <a:srcRect/>
          <a:stretch/>
        </p:blipFill>
        <p:spPr>
          <a:xfrm rot="5400000">
            <a:off x="-28196" y="4329756"/>
            <a:ext cx="2434933" cy="1591689"/>
          </a:xfrm>
          <a:prstGeom prst="rect">
            <a:avLst/>
          </a:prstGeom>
          <a:noFill/>
          <a:ln>
            <a:noFill/>
          </a:ln>
        </p:spPr>
      </p:pic>
      <p:pic>
        <p:nvPicPr>
          <p:cNvPr id="294" name="Google Shape;294;p20" descr="A group of people posing for a photo&#10;&#10;AI-generated content may be incorrect."/>
          <p:cNvPicPr preferRelativeResize="0"/>
          <p:nvPr/>
        </p:nvPicPr>
        <p:blipFill rotWithShape="1">
          <a:blip r:embed="rId8">
            <a:alphaModFix/>
          </a:blip>
          <a:srcRect/>
          <a:stretch/>
        </p:blipFill>
        <p:spPr>
          <a:xfrm>
            <a:off x="2162012" y="3924220"/>
            <a:ext cx="3507967" cy="2418845"/>
          </a:xfrm>
          <a:prstGeom prst="rect">
            <a:avLst/>
          </a:prstGeom>
          <a:noFill/>
          <a:ln>
            <a:noFill/>
          </a:ln>
        </p:spPr>
      </p:pic>
      <p:pic>
        <p:nvPicPr>
          <p:cNvPr id="295" name="Google Shape;295;p20" descr="A person wearing a red and white hat and life jacket&#10;&#10;AI-generated content may be incorrect."/>
          <p:cNvPicPr preferRelativeResize="0"/>
          <p:nvPr/>
        </p:nvPicPr>
        <p:blipFill rotWithShape="1">
          <a:blip r:embed="rId9">
            <a:alphaModFix/>
          </a:blip>
          <a:srcRect/>
          <a:stretch/>
        </p:blipFill>
        <p:spPr>
          <a:xfrm>
            <a:off x="5846875" y="3905751"/>
            <a:ext cx="1667961" cy="2437314"/>
          </a:xfrm>
          <a:prstGeom prst="rect">
            <a:avLst/>
          </a:prstGeom>
          <a:noFill/>
          <a:ln>
            <a:noFill/>
          </a:ln>
        </p:spPr>
      </p:pic>
      <p:pic>
        <p:nvPicPr>
          <p:cNvPr id="296" name="Google Shape;296;p20" descr="A logo of a person on a horse&#10;&#10;AI-generated content may be incorrect."/>
          <p:cNvPicPr preferRelativeResize="0"/>
          <p:nvPr/>
        </p:nvPicPr>
        <p:blipFill rotWithShape="1">
          <a:blip r:embed="rId10">
            <a:alphaModFix/>
          </a:blip>
          <a:srcRect/>
          <a:stretch/>
        </p:blipFill>
        <p:spPr>
          <a:xfrm>
            <a:off x="7380530" y="4157223"/>
            <a:ext cx="2425167" cy="2437314"/>
          </a:xfrm>
          <a:prstGeom prst="rect">
            <a:avLst/>
          </a:prstGeom>
          <a:noFill/>
          <a:ln>
            <a:noFill/>
          </a:ln>
        </p:spPr>
      </p:pic>
      <p:sp>
        <p:nvSpPr>
          <p:cNvPr id="297" name="Google Shape;297;p20"/>
          <p:cNvSpPr txBox="1"/>
          <p:nvPr/>
        </p:nvSpPr>
        <p:spPr>
          <a:xfrm>
            <a:off x="1603148" y="6409871"/>
            <a:ext cx="641664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a:solidFill>
                  <a:schemeClr val="lt1"/>
                </a:solidFill>
                <a:latin typeface="Calibri"/>
                <a:ea typeface="Calibri"/>
                <a:cs typeface="Calibri"/>
                <a:sym typeface="Calibri"/>
              </a:rPr>
              <a:t>TNG Fisheries Team and TNG Rangers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p:nvPr/>
        </p:nvSpPr>
        <p:spPr>
          <a:xfrm>
            <a:off x="7409118" y="1896042"/>
            <a:ext cx="4641820" cy="4608127"/>
          </a:xfrm>
          <a:prstGeom prst="rect">
            <a:avLst/>
          </a:prstGeom>
          <a:solidFill>
            <a:schemeClr val="dk1"/>
          </a:solidFill>
          <a:ln w="38100" cap="flat" cmpd="sng">
            <a:solidFill>
              <a:srgbClr val="2976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
          <p:cNvSpPr txBox="1">
            <a:spLocks noGrp="1"/>
          </p:cNvSpPr>
          <p:nvPr>
            <p:ph type="title"/>
          </p:nvPr>
        </p:nvSpPr>
        <p:spPr>
          <a:xfrm>
            <a:off x="1139585" y="274353"/>
            <a:ext cx="9598900" cy="7044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9C3E0"/>
              </a:buClr>
              <a:buSzPts val="4000"/>
              <a:buFont typeface="Arial"/>
              <a:buNone/>
            </a:pPr>
            <a:r>
              <a:rPr lang="en-CA" sz="4000">
                <a:solidFill>
                  <a:srgbClr val="89C3E0"/>
                </a:solidFill>
                <a:latin typeface="Arial"/>
                <a:ea typeface="Arial"/>
                <a:cs typeface="Arial"/>
                <a:sym typeface="Arial"/>
              </a:rPr>
              <a:t>Tŝilhqot’in</a:t>
            </a:r>
            <a:r>
              <a:rPr lang="en-CA">
                <a:solidFill>
                  <a:srgbClr val="89C3E0"/>
                </a:solidFill>
                <a:latin typeface="Arial"/>
                <a:ea typeface="Arial"/>
                <a:cs typeface="Arial"/>
                <a:sym typeface="Arial"/>
              </a:rPr>
              <a:t> Nation-led Decision Making </a:t>
            </a:r>
            <a:endParaRPr b="1">
              <a:solidFill>
                <a:srgbClr val="89C3E0"/>
              </a:solidFill>
              <a:latin typeface="Arial"/>
              <a:ea typeface="Arial"/>
              <a:cs typeface="Arial"/>
              <a:sym typeface="Arial"/>
            </a:endParaRPr>
          </a:p>
        </p:txBody>
      </p:sp>
      <p:pic>
        <p:nvPicPr>
          <p:cNvPr id="116" name="Google Shape;116;p3" descr="A group of people wearing face masks&#10;&#10;Description automatically generated"/>
          <p:cNvPicPr preferRelativeResize="0"/>
          <p:nvPr/>
        </p:nvPicPr>
        <p:blipFill rotWithShape="1">
          <a:blip r:embed="rId3">
            <a:alphaModFix/>
          </a:blip>
          <a:srcRect t="4455" r="28910" b="375"/>
          <a:stretch/>
        </p:blipFill>
        <p:spPr>
          <a:xfrm>
            <a:off x="3268074" y="1840057"/>
            <a:ext cx="3521343" cy="1925955"/>
          </a:xfrm>
          <a:prstGeom prst="rect">
            <a:avLst/>
          </a:prstGeom>
          <a:noFill/>
          <a:ln>
            <a:noFill/>
          </a:ln>
        </p:spPr>
      </p:pic>
      <p:pic>
        <p:nvPicPr>
          <p:cNvPr id="117" name="Google Shape;117;p3" descr="A person kneeling down to a person in a purple coat&#10;&#10;Description automatically generated"/>
          <p:cNvPicPr preferRelativeResize="0"/>
          <p:nvPr/>
        </p:nvPicPr>
        <p:blipFill rotWithShape="1">
          <a:blip r:embed="rId4">
            <a:alphaModFix/>
          </a:blip>
          <a:srcRect/>
          <a:stretch/>
        </p:blipFill>
        <p:spPr>
          <a:xfrm>
            <a:off x="620123" y="1851973"/>
            <a:ext cx="2195398" cy="1883762"/>
          </a:xfrm>
          <a:prstGeom prst="rect">
            <a:avLst/>
          </a:prstGeom>
          <a:noFill/>
          <a:ln>
            <a:noFill/>
          </a:ln>
        </p:spPr>
      </p:pic>
      <p:sp>
        <p:nvSpPr>
          <p:cNvPr id="118" name="Google Shape;118;p3"/>
          <p:cNvSpPr txBox="1"/>
          <p:nvPr/>
        </p:nvSpPr>
        <p:spPr>
          <a:xfrm>
            <a:off x="550863" y="949518"/>
            <a:ext cx="1116171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200">
                <a:solidFill>
                  <a:srgbClr val="FFFFFF"/>
                </a:solidFill>
                <a:latin typeface="Calibri"/>
                <a:ea typeface="Calibri"/>
                <a:cs typeface="Calibri"/>
                <a:sym typeface="Calibri"/>
              </a:rPr>
              <a:t>Demonstrated</a:t>
            </a:r>
            <a:r>
              <a:rPr lang="en-CA" sz="2200" b="0" i="0">
                <a:solidFill>
                  <a:srgbClr val="FFFFFF"/>
                </a:solidFill>
                <a:latin typeface="Calibri"/>
                <a:ea typeface="Calibri"/>
                <a:cs typeface="Calibri"/>
                <a:sym typeface="Calibri"/>
              </a:rPr>
              <a:t> commitment to having a direct and meaningful role in the governance and management of fish, fish habitat and fisheries, both </a:t>
            </a:r>
            <a:r>
              <a:rPr lang="en-CA" sz="2200" b="1" i="0">
                <a:solidFill>
                  <a:srgbClr val="FFFFFF"/>
                </a:solidFill>
                <a:latin typeface="Calibri"/>
                <a:ea typeface="Calibri"/>
                <a:cs typeface="Calibri"/>
                <a:sym typeface="Calibri"/>
              </a:rPr>
              <a:t>within and outside of the Territory</a:t>
            </a:r>
            <a:r>
              <a:rPr lang="en-CA" sz="2200" b="0" i="0">
                <a:solidFill>
                  <a:srgbClr val="FFFFFF"/>
                </a:solidFill>
                <a:latin typeface="Calibri"/>
                <a:ea typeface="Calibri"/>
                <a:cs typeface="Calibri"/>
                <a:sym typeface="Calibri"/>
              </a:rPr>
              <a:t>. </a:t>
            </a:r>
            <a:endParaRPr sz="2200">
              <a:solidFill>
                <a:schemeClr val="lt1"/>
              </a:solidFill>
              <a:latin typeface="Calibri"/>
              <a:ea typeface="Calibri"/>
              <a:cs typeface="Calibri"/>
              <a:sym typeface="Calibri"/>
            </a:endParaRPr>
          </a:p>
        </p:txBody>
      </p:sp>
      <p:sp>
        <p:nvSpPr>
          <p:cNvPr id="119" name="Google Shape;119;p3"/>
          <p:cNvSpPr txBox="1"/>
          <p:nvPr/>
        </p:nvSpPr>
        <p:spPr>
          <a:xfrm>
            <a:off x="2723376" y="3813755"/>
            <a:ext cx="4610737"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100" b="0" i="0">
                <a:solidFill>
                  <a:schemeClr val="lt1"/>
                </a:solidFill>
                <a:latin typeface="Calibri"/>
                <a:ea typeface="Calibri"/>
                <a:cs typeface="Calibri"/>
                <a:sym typeface="Calibri"/>
              </a:rPr>
              <a:t>Tŝilhqot’in Leadership, Chief Frances Laceese and Chief Joe Alphonse, meeting with former Fisheries Minister Joyce Murray in Ottawa (Nov 2021)</a:t>
            </a:r>
            <a:endParaRPr sz="1100">
              <a:solidFill>
                <a:schemeClr val="lt1"/>
              </a:solidFill>
              <a:latin typeface="Calibri"/>
              <a:ea typeface="Calibri"/>
              <a:cs typeface="Calibri"/>
              <a:sym typeface="Calibri"/>
            </a:endParaRPr>
          </a:p>
        </p:txBody>
      </p:sp>
      <p:sp>
        <p:nvSpPr>
          <p:cNvPr id="120" name="Google Shape;120;p3"/>
          <p:cNvSpPr txBox="1"/>
          <p:nvPr/>
        </p:nvSpPr>
        <p:spPr>
          <a:xfrm>
            <a:off x="620123" y="3805394"/>
            <a:ext cx="2195399"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100" b="0" i="0">
                <a:solidFill>
                  <a:schemeClr val="lt1"/>
                </a:solidFill>
                <a:latin typeface="Calibri"/>
                <a:ea typeface="Calibri"/>
                <a:cs typeface="Calibri"/>
                <a:sym typeface="Calibri"/>
              </a:rPr>
              <a:t>Prime Minister Justin Trudeau in</a:t>
            </a:r>
            <a:endParaRPr/>
          </a:p>
          <a:p>
            <a:pPr marL="0" marR="0" lvl="0" indent="0" algn="ctr" rtl="0">
              <a:spcBef>
                <a:spcPts val="0"/>
              </a:spcBef>
              <a:spcAft>
                <a:spcPts val="0"/>
              </a:spcAft>
              <a:buNone/>
            </a:pPr>
            <a:r>
              <a:rPr lang="en-CA" sz="1100" b="0" i="0">
                <a:solidFill>
                  <a:schemeClr val="lt1"/>
                </a:solidFill>
                <a:latin typeface="Calibri"/>
                <a:ea typeface="Calibri"/>
                <a:cs typeface="Calibri"/>
                <a:sym typeface="Calibri"/>
              </a:rPr>
              <a:t>Tŝilhqot’in Territory (Nov 2018)</a:t>
            </a:r>
            <a:endParaRPr sz="1100">
              <a:solidFill>
                <a:schemeClr val="lt1"/>
              </a:solidFill>
              <a:latin typeface="Calibri"/>
              <a:ea typeface="Calibri"/>
              <a:cs typeface="Calibri"/>
              <a:sym typeface="Calibri"/>
            </a:endParaRPr>
          </a:p>
        </p:txBody>
      </p:sp>
      <p:sp>
        <p:nvSpPr>
          <p:cNvPr id="121" name="Google Shape;121;p3"/>
          <p:cNvSpPr/>
          <p:nvPr/>
        </p:nvSpPr>
        <p:spPr>
          <a:xfrm>
            <a:off x="4980254" y="4322662"/>
            <a:ext cx="2261885" cy="2181508"/>
          </a:xfrm>
          <a:prstGeom prst="rect">
            <a:avLst/>
          </a:prstGeom>
          <a:solidFill>
            <a:schemeClr val="accent3"/>
          </a:solidFill>
          <a:ln w="12700" cap="flat" cmpd="sng">
            <a:solidFill>
              <a:srgbClr val="1941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
          <p:cNvSpPr txBox="1"/>
          <p:nvPr/>
        </p:nvSpPr>
        <p:spPr>
          <a:xfrm>
            <a:off x="5028746" y="4365357"/>
            <a:ext cx="2311398"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chemeClr val="lt1"/>
                </a:solidFill>
                <a:latin typeface="Calibri"/>
                <a:ea typeface="Calibri"/>
                <a:cs typeface="Calibri"/>
                <a:sym typeface="Calibri"/>
              </a:rPr>
              <a:t>Chilcotin salmon have faced unprecedented challenges in recent years. The Tŝilhqot'in Nation  is responding to crises and leading  recovery. </a:t>
            </a:r>
            <a:endParaRPr/>
          </a:p>
        </p:txBody>
      </p:sp>
      <p:pic>
        <p:nvPicPr>
          <p:cNvPr id="123" name="Google Shape;123;p3"/>
          <p:cNvPicPr preferRelativeResize="0"/>
          <p:nvPr/>
        </p:nvPicPr>
        <p:blipFill rotWithShape="1">
          <a:blip r:embed="rId5">
            <a:alphaModFix/>
          </a:blip>
          <a:srcRect/>
          <a:stretch/>
        </p:blipFill>
        <p:spPr>
          <a:xfrm>
            <a:off x="301443" y="4322661"/>
            <a:ext cx="4560324" cy="2181509"/>
          </a:xfrm>
          <a:prstGeom prst="rect">
            <a:avLst/>
          </a:prstGeom>
          <a:noFill/>
          <a:ln>
            <a:noFill/>
          </a:ln>
        </p:spPr>
      </p:pic>
      <p:pic>
        <p:nvPicPr>
          <p:cNvPr id="124" name="Google Shape;124;p3"/>
          <p:cNvPicPr preferRelativeResize="0"/>
          <p:nvPr/>
        </p:nvPicPr>
        <p:blipFill rotWithShape="1">
          <a:blip r:embed="rId6">
            <a:alphaModFix/>
          </a:blip>
          <a:srcRect l="681" r="9547"/>
          <a:stretch/>
        </p:blipFill>
        <p:spPr>
          <a:xfrm>
            <a:off x="7543678" y="3995247"/>
            <a:ext cx="4420653" cy="2410417"/>
          </a:xfrm>
          <a:prstGeom prst="rect">
            <a:avLst/>
          </a:prstGeom>
          <a:noFill/>
          <a:ln>
            <a:noFill/>
          </a:ln>
        </p:spPr>
      </p:pic>
      <p:pic>
        <p:nvPicPr>
          <p:cNvPr id="125" name="Google Shape;125;p3"/>
          <p:cNvPicPr preferRelativeResize="0"/>
          <p:nvPr/>
        </p:nvPicPr>
        <p:blipFill rotWithShape="1">
          <a:blip r:embed="rId7">
            <a:alphaModFix/>
          </a:blip>
          <a:srcRect t="17089" b="10651"/>
          <a:stretch/>
        </p:blipFill>
        <p:spPr>
          <a:xfrm>
            <a:off x="7536927" y="1987060"/>
            <a:ext cx="2215839" cy="1883762"/>
          </a:xfrm>
          <a:prstGeom prst="rect">
            <a:avLst/>
          </a:prstGeom>
          <a:noFill/>
          <a:ln>
            <a:noFill/>
          </a:ln>
        </p:spPr>
      </p:pic>
      <p:sp>
        <p:nvSpPr>
          <p:cNvPr id="126" name="Google Shape;126;p3"/>
          <p:cNvSpPr txBox="1"/>
          <p:nvPr/>
        </p:nvSpPr>
        <p:spPr>
          <a:xfrm>
            <a:off x="301443" y="6545493"/>
            <a:ext cx="4560324"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100" b="0" i="0">
                <a:solidFill>
                  <a:schemeClr val="lt1"/>
                </a:solidFill>
                <a:latin typeface="Calibri"/>
                <a:ea typeface="Calibri"/>
                <a:cs typeface="Calibri"/>
                <a:sym typeface="Calibri"/>
              </a:rPr>
              <a:t>Tŝilhqot’in Leadership with PSC Commissioners and First Nations Caucus</a:t>
            </a:r>
            <a:endParaRPr sz="1100">
              <a:solidFill>
                <a:schemeClr val="lt1"/>
              </a:solidFill>
              <a:latin typeface="Calibri"/>
              <a:ea typeface="Calibri"/>
              <a:cs typeface="Calibri"/>
              <a:sym typeface="Calibri"/>
            </a:endParaRPr>
          </a:p>
        </p:txBody>
      </p:sp>
      <p:sp>
        <p:nvSpPr>
          <p:cNvPr id="127" name="Google Shape;127;p3"/>
          <p:cNvSpPr txBox="1"/>
          <p:nvPr/>
        </p:nvSpPr>
        <p:spPr>
          <a:xfrm>
            <a:off x="7560450" y="6545493"/>
            <a:ext cx="4420652"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100">
                <a:solidFill>
                  <a:schemeClr val="lt1"/>
                </a:solidFill>
                <a:latin typeface="Calibri"/>
                <a:ea typeface="Calibri"/>
                <a:cs typeface="Calibri"/>
                <a:sym typeface="Calibri"/>
              </a:rPr>
              <a:t>Responding to crises, leading recovery </a:t>
            </a:r>
            <a:endParaRPr sz="1100">
              <a:solidFill>
                <a:schemeClr val="lt1"/>
              </a:solidFill>
              <a:latin typeface="Calibri"/>
              <a:ea typeface="Calibri"/>
              <a:cs typeface="Calibri"/>
              <a:sym typeface="Calibri"/>
            </a:endParaRPr>
          </a:p>
        </p:txBody>
      </p:sp>
      <p:pic>
        <p:nvPicPr>
          <p:cNvPr id="128" name="Google Shape;128;p3" descr="A person holding a bowl of food&#10;&#10;AI-generated content may be incorrect."/>
          <p:cNvPicPr preferRelativeResize="0"/>
          <p:nvPr/>
        </p:nvPicPr>
        <p:blipFill rotWithShape="1">
          <a:blip r:embed="rId8">
            <a:alphaModFix/>
          </a:blip>
          <a:srcRect t="12303" b="30534"/>
          <a:stretch/>
        </p:blipFill>
        <p:spPr>
          <a:xfrm>
            <a:off x="9880575" y="1987060"/>
            <a:ext cx="2083756" cy="18837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body" idx="1"/>
          </p:nvPr>
        </p:nvSpPr>
        <p:spPr>
          <a:xfrm>
            <a:off x="550863" y="1040183"/>
            <a:ext cx="3711649" cy="5744146"/>
          </a:xfrm>
          <a:prstGeom prst="rect">
            <a:avLst/>
          </a:prstGeom>
          <a:noFill/>
          <a:ln>
            <a:noFill/>
          </a:ln>
        </p:spPr>
        <p:txBody>
          <a:bodyPr spcFirstLastPara="1" wrap="square" lIns="91425" tIns="45700" rIns="91425" bIns="45700" anchor="t" anchorCtr="0">
            <a:normAutofit/>
          </a:bodyPr>
          <a:lstStyle/>
          <a:p>
            <a:pPr marL="285750" lvl="0" indent="-285750" algn="l" rtl="0">
              <a:lnSpc>
                <a:spcPct val="110000"/>
              </a:lnSpc>
              <a:spcBef>
                <a:spcPts val="0"/>
              </a:spcBef>
              <a:spcAft>
                <a:spcPts val="0"/>
              </a:spcAft>
              <a:buClr>
                <a:schemeClr val="lt1"/>
              </a:buClr>
              <a:buSzPts val="1900"/>
              <a:buFont typeface="Arial"/>
              <a:buChar char="•"/>
            </a:pPr>
            <a:r>
              <a:rPr lang="en-CA" sz="1900"/>
              <a:t>Large landslides are relatively common in the Chilcotin watershed. </a:t>
            </a:r>
            <a:endParaRPr/>
          </a:p>
          <a:p>
            <a:pPr marL="285750" lvl="0" indent="-285750" algn="l" rtl="0">
              <a:lnSpc>
                <a:spcPct val="110000"/>
              </a:lnSpc>
              <a:spcBef>
                <a:spcPts val="1200"/>
              </a:spcBef>
              <a:spcAft>
                <a:spcPts val="0"/>
              </a:spcAft>
              <a:buClr>
                <a:srgbClr val="FFFA9B"/>
              </a:buClr>
              <a:buSzPts val="1900"/>
              <a:buFont typeface="Arial"/>
              <a:buChar char="•"/>
            </a:pPr>
            <a:r>
              <a:rPr lang="en-CA" sz="1900" b="1">
                <a:solidFill>
                  <a:srgbClr val="FFFA9B"/>
                </a:solidFill>
              </a:rPr>
              <a:t>The impacts from the 2024 landslide, impoundment and breakout flood appear to have been significant and unique. </a:t>
            </a:r>
            <a:endParaRPr sz="1900">
              <a:solidFill>
                <a:srgbClr val="FFFA9B"/>
              </a:solidFill>
            </a:endParaRPr>
          </a:p>
          <a:p>
            <a:pPr marL="285750" lvl="0" indent="-285750" algn="l" rtl="0">
              <a:lnSpc>
                <a:spcPct val="110000"/>
              </a:lnSpc>
              <a:spcBef>
                <a:spcPts val="1200"/>
              </a:spcBef>
              <a:spcAft>
                <a:spcPts val="0"/>
              </a:spcAft>
              <a:buClr>
                <a:schemeClr val="lt1"/>
              </a:buClr>
              <a:buSzPts val="1900"/>
              <a:buFont typeface="Arial"/>
              <a:buChar char="•"/>
            </a:pPr>
            <a:r>
              <a:rPr lang="en-CA" sz="1900"/>
              <a:t>On July 30, a landslide blocked the Chilcotin River – full-head blockage hillslope to hillslope approx. 600m across, 30m deep.</a:t>
            </a:r>
            <a:endParaRPr/>
          </a:p>
          <a:p>
            <a:pPr marL="285750" lvl="0" indent="-285750" algn="l" rtl="0">
              <a:lnSpc>
                <a:spcPct val="110000"/>
              </a:lnSpc>
              <a:spcBef>
                <a:spcPts val="1200"/>
              </a:spcBef>
              <a:spcAft>
                <a:spcPts val="0"/>
              </a:spcAft>
              <a:buClr>
                <a:schemeClr val="lt1"/>
              </a:buClr>
              <a:buSzPts val="1900"/>
              <a:buFont typeface="Arial"/>
              <a:buChar char="•"/>
            </a:pPr>
            <a:r>
              <a:rPr lang="en-CA" sz="1900"/>
              <a:t>The slide occurred downstream of all sockeye and chinook spawning grounds, during their key migration window.</a:t>
            </a:r>
            <a:endParaRPr/>
          </a:p>
        </p:txBody>
      </p:sp>
      <p:sp>
        <p:nvSpPr>
          <p:cNvPr id="135" name="Google Shape;135;p4"/>
          <p:cNvSpPr txBox="1"/>
          <p:nvPr/>
        </p:nvSpPr>
        <p:spPr>
          <a:xfrm>
            <a:off x="487156" y="155836"/>
            <a:ext cx="11217688" cy="86305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9C3E0"/>
              </a:buClr>
              <a:buSzPts val="4000"/>
              <a:buFont typeface="Arial"/>
              <a:buNone/>
            </a:pPr>
            <a:r>
              <a:rPr lang="en-CA" sz="4000" i="0">
                <a:solidFill>
                  <a:srgbClr val="89C3E0"/>
                </a:solidFill>
                <a:latin typeface="Arial"/>
                <a:ea typeface="Arial"/>
                <a:cs typeface="Arial"/>
                <a:sym typeface="Arial"/>
              </a:rPr>
              <a:t>Tŝilhqox</a:t>
            </a:r>
            <a:r>
              <a:rPr lang="en-CA" sz="4000">
                <a:solidFill>
                  <a:srgbClr val="89C3E0"/>
                </a:solidFill>
                <a:latin typeface="Arial"/>
                <a:ea typeface="Arial"/>
                <a:cs typeface="Arial"/>
                <a:sym typeface="Arial"/>
              </a:rPr>
              <a:t> (Chilcotin) Landslide: A significant event </a:t>
            </a:r>
            <a:endParaRPr sz="4000">
              <a:solidFill>
                <a:srgbClr val="89C3E0"/>
              </a:solidFill>
              <a:latin typeface="Arial"/>
              <a:ea typeface="Arial"/>
              <a:cs typeface="Arial"/>
              <a:sym typeface="Arial"/>
            </a:endParaRPr>
          </a:p>
        </p:txBody>
      </p:sp>
      <p:sp>
        <p:nvSpPr>
          <p:cNvPr id="136" name="Google Shape;136;p4"/>
          <p:cNvSpPr txBox="1"/>
          <p:nvPr/>
        </p:nvSpPr>
        <p:spPr>
          <a:xfrm>
            <a:off x="4552927" y="6404119"/>
            <a:ext cx="715191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a:solidFill>
                  <a:schemeClr val="lt1"/>
                </a:solidFill>
                <a:latin typeface="Calibri"/>
                <a:ea typeface="Calibri"/>
                <a:cs typeface="Calibri"/>
                <a:sym typeface="Calibri"/>
              </a:rPr>
              <a:t>July 31, 2024 - 12 hours after slide event</a:t>
            </a:r>
            <a:endParaRPr/>
          </a:p>
        </p:txBody>
      </p:sp>
      <p:pic>
        <p:nvPicPr>
          <p:cNvPr id="137" name="Google Shape;137;p4" descr="A river running through a forest&#10;&#10;AI-generated content may be incorrect."/>
          <p:cNvPicPr preferRelativeResize="0"/>
          <p:nvPr/>
        </p:nvPicPr>
        <p:blipFill rotWithShape="1">
          <a:blip r:embed="rId3">
            <a:alphaModFix/>
          </a:blip>
          <a:srcRect/>
          <a:stretch/>
        </p:blipFill>
        <p:spPr>
          <a:xfrm>
            <a:off x="4552928" y="1040183"/>
            <a:ext cx="7151915" cy="536393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5"/>
          <p:cNvPicPr preferRelativeResize="0">
            <a:picLocks noGrp="1"/>
          </p:cNvPicPr>
          <p:nvPr>
            <p:ph type="body" idx="1"/>
          </p:nvPr>
        </p:nvPicPr>
        <p:blipFill rotWithShape="1">
          <a:blip r:embed="rId3">
            <a:alphaModFix/>
          </a:blip>
          <a:srcRect/>
          <a:stretch/>
        </p:blipFill>
        <p:spPr>
          <a:xfrm>
            <a:off x="6492240" y="1427519"/>
            <a:ext cx="2712515" cy="4138255"/>
          </a:xfrm>
          <a:prstGeom prst="rect">
            <a:avLst/>
          </a:prstGeom>
          <a:noFill/>
          <a:ln>
            <a:noFill/>
          </a:ln>
        </p:spPr>
      </p:pic>
      <p:pic>
        <p:nvPicPr>
          <p:cNvPr id="144" name="Google Shape;144;p5"/>
          <p:cNvPicPr preferRelativeResize="0"/>
          <p:nvPr/>
        </p:nvPicPr>
        <p:blipFill rotWithShape="1">
          <a:blip r:embed="rId4">
            <a:alphaModFix/>
          </a:blip>
          <a:srcRect t="-220"/>
          <a:stretch/>
        </p:blipFill>
        <p:spPr>
          <a:xfrm>
            <a:off x="9304020" y="1427519"/>
            <a:ext cx="2712516" cy="4138255"/>
          </a:xfrm>
          <a:prstGeom prst="rect">
            <a:avLst/>
          </a:prstGeom>
          <a:noFill/>
          <a:ln>
            <a:noFill/>
          </a:ln>
        </p:spPr>
      </p:pic>
      <p:pic>
        <p:nvPicPr>
          <p:cNvPr id="145" name="Google Shape;145;p5"/>
          <p:cNvPicPr preferRelativeResize="0"/>
          <p:nvPr/>
        </p:nvPicPr>
        <p:blipFill rotWithShape="1">
          <a:blip r:embed="rId5">
            <a:alphaModFix/>
          </a:blip>
          <a:srcRect/>
          <a:stretch/>
        </p:blipFill>
        <p:spPr>
          <a:xfrm>
            <a:off x="3566160" y="1427520"/>
            <a:ext cx="2826815" cy="4138254"/>
          </a:xfrm>
          <a:prstGeom prst="rect">
            <a:avLst/>
          </a:prstGeom>
          <a:noFill/>
          <a:ln>
            <a:noFill/>
          </a:ln>
        </p:spPr>
      </p:pic>
      <p:sp>
        <p:nvSpPr>
          <p:cNvPr id="146" name="Google Shape;146;p5"/>
          <p:cNvSpPr txBox="1">
            <a:spLocks noGrp="1"/>
          </p:cNvSpPr>
          <p:nvPr>
            <p:ph type="title"/>
          </p:nvPr>
        </p:nvSpPr>
        <p:spPr>
          <a:xfrm>
            <a:off x="465666" y="-159323"/>
            <a:ext cx="1155087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9C3E0"/>
              </a:buClr>
              <a:buSzPts val="2800"/>
              <a:buFont typeface="Arial"/>
              <a:buNone/>
            </a:pPr>
            <a:r>
              <a:rPr lang="en-CA" sz="2800" b="0" i="0" u="none" strike="noStrike" cap="none">
                <a:solidFill>
                  <a:srgbClr val="89C3E0"/>
                </a:solidFill>
                <a:latin typeface="Arial"/>
                <a:ea typeface="Arial"/>
                <a:cs typeface="Arial"/>
                <a:sym typeface="Arial"/>
              </a:rPr>
              <a:t>2024 Tŝilhqox (Chilcotin) Landslide: Impoundment and dewatering </a:t>
            </a:r>
            <a:endParaRPr/>
          </a:p>
        </p:txBody>
      </p:sp>
      <p:sp>
        <p:nvSpPr>
          <p:cNvPr id="147" name="Google Shape;147;p5"/>
          <p:cNvSpPr txBox="1"/>
          <p:nvPr/>
        </p:nvSpPr>
        <p:spPr>
          <a:xfrm>
            <a:off x="471909" y="879254"/>
            <a:ext cx="2994986" cy="61555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The water blocked by the slide filled the river valley, forming a lake (impoundment) that extended approx. 11km upstream</a:t>
            </a:r>
            <a:endParaRPr/>
          </a:p>
          <a:p>
            <a:pPr marL="285750" marR="0" lvl="0" indent="-285750" algn="l" rtl="0">
              <a:spcBef>
                <a:spcPts val="120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The lake inundated the river’s banks and hillslopes which are largely fine soils, resulting in extensive sloughing of hillslopes and wood/debris accumulation into the temporary lake</a:t>
            </a:r>
            <a:endParaRPr/>
          </a:p>
          <a:p>
            <a:pPr marL="285750" marR="0" lvl="0" indent="-285750" algn="l" rtl="0">
              <a:spcBef>
                <a:spcPts val="1200"/>
              </a:spcBef>
              <a:spcAft>
                <a:spcPts val="0"/>
              </a:spcAft>
              <a:buClr>
                <a:schemeClr val="lt1"/>
              </a:buClr>
              <a:buSzPts val="1800"/>
              <a:buFont typeface="Arial"/>
              <a:buChar char="•"/>
            </a:pPr>
            <a:r>
              <a:rPr lang="en-CA" sz="1800">
                <a:solidFill>
                  <a:schemeClr val="lt1"/>
                </a:solidFill>
                <a:latin typeface="Calibri"/>
                <a:ea typeface="Calibri"/>
                <a:cs typeface="Calibri"/>
                <a:sym typeface="Calibri"/>
              </a:rPr>
              <a:t>Downstream, the Chilcotin River was completely de-watered from July 30-Aug 5,  except for minor inputs from downstream tributaries</a:t>
            </a:r>
            <a:endParaRPr/>
          </a:p>
          <a:p>
            <a:pPr marL="0" marR="0" lvl="0" indent="0" algn="l" rtl="0">
              <a:spcBef>
                <a:spcPts val="1200"/>
              </a:spcBef>
              <a:spcAft>
                <a:spcPts val="0"/>
              </a:spcAft>
              <a:buNone/>
            </a:pPr>
            <a:endParaRPr sz="2200" b="0" i="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479425" y="222834"/>
            <a:ext cx="3471101"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9C3E0"/>
              </a:buClr>
              <a:buSzPts val="2800"/>
              <a:buFont typeface="Arial"/>
              <a:buNone/>
            </a:pPr>
            <a:r>
              <a:rPr lang="en-CA" sz="2800">
                <a:solidFill>
                  <a:srgbClr val="89C3E0"/>
                </a:solidFill>
                <a:latin typeface="Arial"/>
                <a:ea typeface="Arial"/>
                <a:cs typeface="Arial"/>
                <a:sym typeface="Arial"/>
              </a:rPr>
              <a:t>Breakout Flood - an extreme event</a:t>
            </a:r>
            <a:endParaRPr/>
          </a:p>
        </p:txBody>
      </p:sp>
      <p:sp>
        <p:nvSpPr>
          <p:cNvPr id="154" name="Google Shape;154;p6"/>
          <p:cNvSpPr txBox="1"/>
          <p:nvPr/>
        </p:nvSpPr>
        <p:spPr>
          <a:xfrm>
            <a:off x="54440" y="1456022"/>
            <a:ext cx="3794759" cy="4555093"/>
          </a:xfrm>
          <a:prstGeom prst="rect">
            <a:avLst/>
          </a:prstGeom>
          <a:noFill/>
          <a:ln>
            <a:noFill/>
          </a:ln>
        </p:spPr>
        <p:txBody>
          <a:bodyPr spcFirstLastPara="1" wrap="square" lIns="91425" tIns="45700" rIns="91425" bIns="45700" anchor="t" anchorCtr="0">
            <a:spAutoFit/>
          </a:bodyPr>
          <a:lstStyle/>
          <a:p>
            <a:pPr marL="742950" marR="0" lvl="1" indent="-285750" algn="l" rtl="0">
              <a:spcBef>
                <a:spcPts val="0"/>
              </a:spcBef>
              <a:spcAft>
                <a:spcPts val="0"/>
              </a:spcAft>
              <a:buClr>
                <a:schemeClr val="lt1"/>
              </a:buClr>
              <a:buSzPts val="1800"/>
              <a:buFont typeface="Arial"/>
              <a:buChar char="•"/>
            </a:pPr>
            <a:r>
              <a:rPr lang="en-CA" sz="1800" b="0" i="0" u="none" strike="noStrike" cap="none">
                <a:solidFill>
                  <a:schemeClr val="lt1"/>
                </a:solidFill>
                <a:latin typeface="Calibri"/>
                <a:ea typeface="Calibri"/>
                <a:cs typeface="Calibri"/>
                <a:sym typeface="Calibri"/>
              </a:rPr>
              <a:t>On Aug 5</a:t>
            </a:r>
            <a:r>
              <a:rPr lang="en-CA" sz="1800" b="0" i="0" u="none" strike="noStrike" cap="none" baseline="30000">
                <a:solidFill>
                  <a:schemeClr val="lt1"/>
                </a:solidFill>
                <a:latin typeface="Calibri"/>
                <a:ea typeface="Calibri"/>
                <a:cs typeface="Calibri"/>
                <a:sym typeface="Calibri"/>
              </a:rPr>
              <a:t>th</a:t>
            </a:r>
            <a:r>
              <a:rPr lang="en-CA" sz="1800" b="0" i="0" u="none" strike="noStrike" cap="none">
                <a:solidFill>
                  <a:schemeClr val="lt1"/>
                </a:solidFill>
                <a:latin typeface="Calibri"/>
                <a:ea typeface="Calibri"/>
                <a:cs typeface="Calibri"/>
                <a:sym typeface="Calibri"/>
              </a:rPr>
              <a:t>, 6 days after the landslide, the impounded water (lake) breached the dam. Within hours, the river exceeded typical peak freshet levels. </a:t>
            </a:r>
            <a:endParaRPr/>
          </a:p>
          <a:p>
            <a:pPr marL="742950" marR="0" lvl="1" indent="-285750" algn="l" rtl="0">
              <a:spcBef>
                <a:spcPts val="1200"/>
              </a:spcBef>
              <a:spcAft>
                <a:spcPts val="0"/>
              </a:spcAft>
              <a:buClr>
                <a:schemeClr val="lt1"/>
              </a:buClr>
              <a:buSzPts val="1800"/>
              <a:buFont typeface="Arial"/>
              <a:buChar char="•"/>
            </a:pPr>
            <a:r>
              <a:rPr lang="en-CA" sz="1800" b="0" i="0" u="none" strike="noStrike" cap="none">
                <a:solidFill>
                  <a:schemeClr val="lt1"/>
                </a:solidFill>
                <a:latin typeface="Calibri"/>
                <a:ea typeface="Calibri"/>
                <a:cs typeface="Calibri"/>
                <a:sym typeface="Calibri"/>
              </a:rPr>
              <a:t>The estimated peak of the breakout flood was ~4x the 1 in 1000-year flood level, making it an </a:t>
            </a:r>
            <a:r>
              <a:rPr lang="en-CA" sz="1800" b="0" i="0" u="sng" strike="noStrike" cap="none">
                <a:solidFill>
                  <a:schemeClr val="lt1"/>
                </a:solidFill>
                <a:latin typeface="Calibri"/>
                <a:ea typeface="Calibri"/>
                <a:cs typeface="Calibri"/>
                <a:sym typeface="Calibri"/>
              </a:rPr>
              <a:t>extreme event</a:t>
            </a:r>
            <a:r>
              <a:rPr lang="en-CA" sz="1800" b="0" i="0" u="none" strike="noStrike" cap="none">
                <a:solidFill>
                  <a:schemeClr val="lt1"/>
                </a:solidFill>
                <a:latin typeface="Calibri"/>
                <a:ea typeface="Calibri"/>
                <a:cs typeface="Calibri"/>
                <a:sym typeface="Calibri"/>
              </a:rPr>
              <a:t>.</a:t>
            </a:r>
            <a:endParaRPr/>
          </a:p>
          <a:p>
            <a:pPr marL="742950" marR="0" lvl="1" indent="-285750" algn="l" rtl="0">
              <a:spcBef>
                <a:spcPts val="1200"/>
              </a:spcBef>
              <a:spcAft>
                <a:spcPts val="0"/>
              </a:spcAft>
              <a:buClr>
                <a:schemeClr val="lt1"/>
              </a:buClr>
              <a:buSzPts val="1800"/>
              <a:buFont typeface="Arial"/>
              <a:buChar char="•"/>
            </a:pPr>
            <a:r>
              <a:rPr lang="en-CA" sz="1800" b="0" i="0" u="none" strike="noStrike" cap="none">
                <a:solidFill>
                  <a:schemeClr val="lt1"/>
                </a:solidFill>
                <a:latin typeface="Calibri"/>
                <a:ea typeface="Calibri"/>
                <a:cs typeface="Calibri"/>
                <a:sym typeface="Calibri"/>
              </a:rPr>
              <a:t>The flood waters were heavily laden with logs and woody debris – the equivalent of 2.5M dump trucks were moved by the flood. </a:t>
            </a:r>
            <a:endParaRPr/>
          </a:p>
        </p:txBody>
      </p:sp>
      <p:pic>
        <p:nvPicPr>
          <p:cNvPr id="155" name="Google Shape;155;p6" descr="A river flowing through a valley&#10;&#10;AI-generated content may be incorrect."/>
          <p:cNvPicPr preferRelativeResize="0"/>
          <p:nvPr/>
        </p:nvPicPr>
        <p:blipFill rotWithShape="1">
          <a:blip r:embed="rId3">
            <a:alphaModFix/>
          </a:blip>
          <a:srcRect/>
          <a:stretch/>
        </p:blipFill>
        <p:spPr>
          <a:xfrm rot="5400000">
            <a:off x="3873957" y="431342"/>
            <a:ext cx="3380767" cy="3013382"/>
          </a:xfrm>
          <a:prstGeom prst="rect">
            <a:avLst/>
          </a:prstGeom>
          <a:noFill/>
          <a:ln>
            <a:noFill/>
          </a:ln>
        </p:spPr>
      </p:pic>
      <p:pic>
        <p:nvPicPr>
          <p:cNvPr id="156" name="Google Shape;156;p6" descr="A close-up of a mountain&#10;&#10;AI-generated content may be incorrect."/>
          <p:cNvPicPr preferRelativeResize="0"/>
          <p:nvPr/>
        </p:nvPicPr>
        <p:blipFill rotWithShape="1">
          <a:blip r:embed="rId4">
            <a:alphaModFix/>
          </a:blip>
          <a:srcRect/>
          <a:stretch/>
        </p:blipFill>
        <p:spPr>
          <a:xfrm rot="5400000">
            <a:off x="4152790" y="3649026"/>
            <a:ext cx="2823102" cy="3013381"/>
          </a:xfrm>
          <a:prstGeom prst="rect">
            <a:avLst/>
          </a:prstGeom>
          <a:noFill/>
          <a:ln>
            <a:noFill/>
          </a:ln>
        </p:spPr>
      </p:pic>
      <p:pic>
        <p:nvPicPr>
          <p:cNvPr id="157" name="Google Shape;157;p6" descr="A dirt road next to a river&#10;&#10;AI-generated content may be incorrect."/>
          <p:cNvPicPr preferRelativeResize="0"/>
          <p:nvPr/>
        </p:nvPicPr>
        <p:blipFill rotWithShape="1">
          <a:blip r:embed="rId5">
            <a:alphaModFix/>
          </a:blip>
          <a:srcRect/>
          <a:stretch/>
        </p:blipFill>
        <p:spPr>
          <a:xfrm>
            <a:off x="7226798" y="247650"/>
            <a:ext cx="4485777" cy="3380767"/>
          </a:xfrm>
          <a:prstGeom prst="rect">
            <a:avLst/>
          </a:prstGeom>
          <a:noFill/>
          <a:ln>
            <a:noFill/>
          </a:ln>
        </p:spPr>
      </p:pic>
      <p:pic>
        <p:nvPicPr>
          <p:cNvPr id="158" name="Google Shape;158;p6"/>
          <p:cNvPicPr preferRelativeResize="0"/>
          <p:nvPr/>
        </p:nvPicPr>
        <p:blipFill rotWithShape="1">
          <a:blip r:embed="rId6">
            <a:alphaModFix/>
          </a:blip>
          <a:srcRect/>
          <a:stretch/>
        </p:blipFill>
        <p:spPr>
          <a:xfrm>
            <a:off x="7226798" y="3738040"/>
            <a:ext cx="4485777" cy="2829228"/>
          </a:xfrm>
          <a:prstGeom prst="rect">
            <a:avLst/>
          </a:prstGeom>
          <a:noFill/>
          <a:ln>
            <a:noFill/>
          </a:ln>
        </p:spPr>
      </p:pic>
      <p:sp>
        <p:nvSpPr>
          <p:cNvPr id="159" name="Google Shape;159;p6"/>
          <p:cNvSpPr txBox="1"/>
          <p:nvPr/>
        </p:nvSpPr>
        <p:spPr>
          <a:xfrm>
            <a:off x="4057649" y="3287292"/>
            <a:ext cx="90755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chemeClr val="lt1"/>
                </a:solidFill>
                <a:latin typeface="Calibri"/>
                <a:ea typeface="Calibri"/>
                <a:cs typeface="Calibri"/>
                <a:sym typeface="Calibri"/>
              </a:rPr>
              <a:t>Before</a:t>
            </a:r>
            <a:endParaRPr sz="1400">
              <a:solidFill>
                <a:schemeClr val="lt1"/>
              </a:solidFill>
              <a:latin typeface="Calibri"/>
              <a:ea typeface="Calibri"/>
              <a:cs typeface="Calibri"/>
              <a:sym typeface="Calibri"/>
            </a:endParaRPr>
          </a:p>
        </p:txBody>
      </p:sp>
      <p:sp>
        <p:nvSpPr>
          <p:cNvPr id="160" name="Google Shape;160;p6"/>
          <p:cNvSpPr txBox="1"/>
          <p:nvPr/>
        </p:nvSpPr>
        <p:spPr>
          <a:xfrm>
            <a:off x="7216392" y="3258428"/>
            <a:ext cx="90755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chemeClr val="dk2"/>
                </a:solidFill>
                <a:latin typeface="Calibri"/>
                <a:ea typeface="Calibri"/>
                <a:cs typeface="Calibri"/>
                <a:sym typeface="Calibri"/>
              </a:rPr>
              <a:t>After</a:t>
            </a:r>
            <a:endParaRPr sz="1400">
              <a:solidFill>
                <a:schemeClr val="dk2"/>
              </a:solidFill>
              <a:latin typeface="Calibri"/>
              <a:ea typeface="Calibri"/>
              <a:cs typeface="Calibri"/>
              <a:sym typeface="Calibri"/>
            </a:endParaRPr>
          </a:p>
        </p:txBody>
      </p:sp>
      <p:sp>
        <p:nvSpPr>
          <p:cNvPr id="161" name="Google Shape;161;p6"/>
          <p:cNvSpPr txBox="1"/>
          <p:nvPr/>
        </p:nvSpPr>
        <p:spPr>
          <a:xfrm>
            <a:off x="4057649" y="3740659"/>
            <a:ext cx="90755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chemeClr val="lt1"/>
                </a:solidFill>
                <a:latin typeface="Calibri"/>
                <a:ea typeface="Calibri"/>
                <a:cs typeface="Calibri"/>
                <a:sym typeface="Calibri"/>
              </a:rPr>
              <a:t>After</a:t>
            </a:r>
            <a:endParaRPr sz="1400">
              <a:solidFill>
                <a:schemeClr val="lt1"/>
              </a:solidFill>
              <a:latin typeface="Calibri"/>
              <a:ea typeface="Calibri"/>
              <a:cs typeface="Calibri"/>
              <a:sym typeface="Calibri"/>
            </a:endParaRPr>
          </a:p>
        </p:txBody>
      </p:sp>
      <p:sp>
        <p:nvSpPr>
          <p:cNvPr id="162" name="Google Shape;162;p6"/>
          <p:cNvSpPr txBox="1"/>
          <p:nvPr/>
        </p:nvSpPr>
        <p:spPr>
          <a:xfrm>
            <a:off x="7226798" y="3738040"/>
            <a:ext cx="90755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chemeClr val="lt1"/>
                </a:solidFill>
                <a:latin typeface="Calibri"/>
                <a:ea typeface="Calibri"/>
                <a:cs typeface="Calibri"/>
                <a:sym typeface="Calibri"/>
              </a:rPr>
              <a:t>After</a:t>
            </a:r>
            <a:endParaRPr sz="14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a:spLocks noGrp="1"/>
          </p:cNvSpPr>
          <p:nvPr>
            <p:ph type="title"/>
          </p:nvPr>
        </p:nvSpPr>
        <p:spPr>
          <a:xfrm>
            <a:off x="470185" y="203379"/>
            <a:ext cx="4006565" cy="7981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C3E0"/>
              </a:buClr>
              <a:buSzPts val="2800"/>
              <a:buFont typeface="Arial"/>
              <a:buNone/>
            </a:pPr>
            <a:r>
              <a:rPr lang="en-CA" sz="2800">
                <a:solidFill>
                  <a:srgbClr val="89C3E0"/>
                </a:solidFill>
                <a:latin typeface="Arial"/>
                <a:ea typeface="Arial"/>
                <a:cs typeface="Arial"/>
                <a:sym typeface="Arial"/>
              </a:rPr>
              <a:t>Post-breakout flood</a:t>
            </a:r>
            <a:endParaRPr/>
          </a:p>
        </p:txBody>
      </p:sp>
      <p:pic>
        <p:nvPicPr>
          <p:cNvPr id="169" name="Google Shape;169;p7"/>
          <p:cNvPicPr preferRelativeResize="0"/>
          <p:nvPr/>
        </p:nvPicPr>
        <p:blipFill rotWithShape="1">
          <a:blip r:embed="rId3">
            <a:alphaModFix/>
          </a:blip>
          <a:srcRect b="-1"/>
          <a:stretch/>
        </p:blipFill>
        <p:spPr>
          <a:xfrm>
            <a:off x="9324975" y="3491208"/>
            <a:ext cx="2409825" cy="3238807"/>
          </a:xfrm>
          <a:prstGeom prst="rect">
            <a:avLst/>
          </a:prstGeom>
          <a:noFill/>
          <a:ln>
            <a:noFill/>
          </a:ln>
        </p:spPr>
      </p:pic>
      <p:pic>
        <p:nvPicPr>
          <p:cNvPr id="170" name="Google Shape;170;p7"/>
          <p:cNvPicPr preferRelativeResize="0"/>
          <p:nvPr/>
        </p:nvPicPr>
        <p:blipFill rotWithShape="1">
          <a:blip r:embed="rId4">
            <a:alphaModFix/>
          </a:blip>
          <a:srcRect/>
          <a:stretch/>
        </p:blipFill>
        <p:spPr>
          <a:xfrm>
            <a:off x="4724400" y="3491208"/>
            <a:ext cx="4476750" cy="3238805"/>
          </a:xfrm>
          <a:prstGeom prst="rect">
            <a:avLst/>
          </a:prstGeom>
          <a:noFill/>
          <a:ln>
            <a:noFill/>
          </a:ln>
        </p:spPr>
      </p:pic>
      <p:pic>
        <p:nvPicPr>
          <p:cNvPr id="171" name="Google Shape;171;p7" descr="A river flowing through a rocky area&#10;&#10;AI-generated content may be incorrect."/>
          <p:cNvPicPr preferRelativeResize="0"/>
          <p:nvPr/>
        </p:nvPicPr>
        <p:blipFill rotWithShape="1">
          <a:blip r:embed="rId5">
            <a:alphaModFix/>
          </a:blip>
          <a:srcRect/>
          <a:stretch/>
        </p:blipFill>
        <p:spPr>
          <a:xfrm>
            <a:off x="4724400" y="127987"/>
            <a:ext cx="7010400" cy="3238805"/>
          </a:xfrm>
          <a:prstGeom prst="rect">
            <a:avLst/>
          </a:prstGeom>
          <a:noFill/>
          <a:ln>
            <a:noFill/>
          </a:ln>
        </p:spPr>
      </p:pic>
      <p:sp>
        <p:nvSpPr>
          <p:cNvPr id="172" name="Google Shape;172;p7"/>
          <p:cNvSpPr txBox="1"/>
          <p:nvPr/>
        </p:nvSpPr>
        <p:spPr>
          <a:xfrm>
            <a:off x="0" y="1001486"/>
            <a:ext cx="4476750" cy="5262979"/>
          </a:xfrm>
          <a:prstGeom prst="rect">
            <a:avLst/>
          </a:prstGeom>
          <a:noFill/>
          <a:ln>
            <a:noFill/>
          </a:ln>
        </p:spPr>
        <p:txBody>
          <a:bodyPr spcFirstLastPara="1" wrap="square" lIns="91425" tIns="45700" rIns="91425" bIns="45700" anchor="t" anchorCtr="0">
            <a:spAutoFit/>
          </a:bodyPr>
          <a:lstStyle/>
          <a:p>
            <a:pPr marL="742950" marR="0" lvl="1" indent="-285750" algn="l" rtl="0">
              <a:spcBef>
                <a:spcPts val="0"/>
              </a:spcBef>
              <a:spcAft>
                <a:spcPts val="0"/>
              </a:spcAft>
              <a:buClr>
                <a:schemeClr val="lt1"/>
              </a:buClr>
              <a:buSzPts val="1800"/>
              <a:buFont typeface="Arial"/>
              <a:buChar char="•"/>
            </a:pPr>
            <a:r>
              <a:rPr lang="en-CA" sz="1800" b="0" i="0" u="none" strike="noStrike" cap="none">
                <a:solidFill>
                  <a:schemeClr val="lt1"/>
                </a:solidFill>
                <a:latin typeface="Calibri"/>
                <a:ea typeface="Calibri"/>
                <a:cs typeface="Calibri"/>
                <a:sym typeface="Calibri"/>
              </a:rPr>
              <a:t>The extreme high flows and debris from the breakout flood created massive erosion, destabilization and recontouring in the river channel downstream of the dam. </a:t>
            </a:r>
            <a:endParaRPr/>
          </a:p>
          <a:p>
            <a:pPr marL="742950" marR="0" lvl="1" indent="-285750" algn="l" rtl="0">
              <a:spcBef>
                <a:spcPts val="1200"/>
              </a:spcBef>
              <a:spcAft>
                <a:spcPts val="0"/>
              </a:spcAft>
              <a:buClr>
                <a:schemeClr val="lt1"/>
              </a:buClr>
              <a:buSzPts val="1800"/>
              <a:buFont typeface="Arial"/>
              <a:buChar char="•"/>
            </a:pPr>
            <a:r>
              <a:rPr lang="en-CA" sz="1800" b="0" i="0" u="none" strike="noStrike" cap="none">
                <a:solidFill>
                  <a:schemeClr val="lt1"/>
                </a:solidFill>
                <a:latin typeface="Calibri"/>
                <a:ea typeface="Calibri"/>
                <a:cs typeface="Calibri"/>
                <a:sym typeface="Calibri"/>
              </a:rPr>
              <a:t>Turbidity levels in the Chilcotin River below the slide remained consistently high until a gradual decrease started in late Aug. </a:t>
            </a:r>
            <a:endParaRPr/>
          </a:p>
          <a:p>
            <a:pPr marL="742950" marR="0" lvl="1" indent="-285750" algn="l" rtl="0">
              <a:spcBef>
                <a:spcPts val="1200"/>
              </a:spcBef>
              <a:spcAft>
                <a:spcPts val="0"/>
              </a:spcAft>
              <a:buClr>
                <a:schemeClr val="lt1"/>
              </a:buClr>
              <a:buSzPts val="1800"/>
              <a:buFont typeface="Arial"/>
              <a:buChar char="•"/>
            </a:pPr>
            <a:r>
              <a:rPr lang="en-CA" sz="1800" b="0" i="0" u="none" strike="noStrike" cap="none">
                <a:solidFill>
                  <a:schemeClr val="lt1"/>
                </a:solidFill>
                <a:latin typeface="Calibri"/>
                <a:ea typeface="Calibri"/>
                <a:cs typeface="Calibri"/>
                <a:sym typeface="Calibri"/>
              </a:rPr>
              <a:t>Following the breakout flood, remobilization of slide debris resulted in two subsequent river blockages on Sept. 16 and 18 (both breached within 24 hours), resulting in temporary downstream dewatering and spiked turbidity post-breach. </a:t>
            </a:r>
            <a:endParaRPr/>
          </a:p>
          <a:p>
            <a:pPr marL="742950" marR="0" lvl="1" indent="-171450" algn="l" rtl="0">
              <a:spcBef>
                <a:spcPts val="120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8" descr="A diagram of a timeline&#10;&#10;AI-generated content may be incorrect."/>
          <p:cNvPicPr preferRelativeResize="0"/>
          <p:nvPr/>
        </p:nvPicPr>
        <p:blipFill rotWithShape="1">
          <a:blip r:embed="rId3">
            <a:alphaModFix/>
          </a:blip>
          <a:srcRect/>
          <a:stretch/>
        </p:blipFill>
        <p:spPr>
          <a:xfrm>
            <a:off x="717452" y="956602"/>
            <a:ext cx="10860260" cy="5781823"/>
          </a:xfrm>
          <a:prstGeom prst="rect">
            <a:avLst/>
          </a:prstGeom>
          <a:noFill/>
          <a:ln>
            <a:noFill/>
          </a:ln>
        </p:spPr>
      </p:pic>
      <p:sp>
        <p:nvSpPr>
          <p:cNvPr id="179" name="Google Shape;179;p8"/>
          <p:cNvSpPr txBox="1"/>
          <p:nvPr/>
        </p:nvSpPr>
        <p:spPr>
          <a:xfrm>
            <a:off x="468264" y="267472"/>
            <a:ext cx="11298382" cy="61366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9C3E0"/>
              </a:buClr>
              <a:buSzPts val="4000"/>
              <a:buFont typeface="Arial"/>
              <a:buNone/>
            </a:pPr>
            <a:r>
              <a:rPr lang="en-CA" sz="4000">
                <a:solidFill>
                  <a:srgbClr val="89C3E0"/>
                </a:solidFill>
                <a:latin typeface="Arial"/>
                <a:ea typeface="Arial"/>
                <a:cs typeface="Arial"/>
                <a:sym typeface="Arial"/>
              </a:rPr>
              <a:t>TNG Leads Collaborative Landslide Response</a:t>
            </a:r>
            <a:endParaRPr sz="4000">
              <a:solidFill>
                <a:srgbClr val="89C3E0"/>
              </a:solidFill>
              <a:latin typeface="Arial"/>
              <a:ea typeface="Arial"/>
              <a:cs typeface="Arial"/>
              <a:sym typeface="Arial"/>
            </a:endParaRPr>
          </a:p>
        </p:txBody>
      </p:sp>
      <p:sp>
        <p:nvSpPr>
          <p:cNvPr id="180" name="Google Shape;180;p8"/>
          <p:cNvSpPr/>
          <p:nvPr/>
        </p:nvSpPr>
        <p:spPr>
          <a:xfrm>
            <a:off x="914399" y="956602"/>
            <a:ext cx="900333" cy="6136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1" name="Google Shape;181;p8" descr="A black and red logo&#10;&#10;Description automatically generated"/>
          <p:cNvPicPr preferRelativeResize="0"/>
          <p:nvPr/>
        </p:nvPicPr>
        <p:blipFill rotWithShape="1">
          <a:blip r:embed="rId4">
            <a:alphaModFix/>
          </a:blip>
          <a:srcRect/>
          <a:stretch/>
        </p:blipFill>
        <p:spPr>
          <a:xfrm>
            <a:off x="10231902" y="956602"/>
            <a:ext cx="1345810" cy="13458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9" descr="A map of a river&#10;&#10;AI-generated content may be incorrect."/>
          <p:cNvPicPr preferRelativeResize="0"/>
          <p:nvPr/>
        </p:nvPicPr>
        <p:blipFill rotWithShape="1">
          <a:blip r:embed="rId3">
            <a:alphaModFix/>
          </a:blip>
          <a:srcRect/>
          <a:stretch/>
        </p:blipFill>
        <p:spPr>
          <a:xfrm>
            <a:off x="3482235" y="85809"/>
            <a:ext cx="8587821" cy="6636668"/>
          </a:xfrm>
          <a:prstGeom prst="rect">
            <a:avLst/>
          </a:prstGeom>
          <a:noFill/>
          <a:ln>
            <a:noFill/>
          </a:ln>
        </p:spPr>
      </p:pic>
      <p:sp>
        <p:nvSpPr>
          <p:cNvPr id="188" name="Google Shape;188;p9"/>
          <p:cNvSpPr txBox="1">
            <a:spLocks noGrp="1"/>
          </p:cNvSpPr>
          <p:nvPr>
            <p:ph type="title"/>
          </p:nvPr>
        </p:nvSpPr>
        <p:spPr>
          <a:xfrm>
            <a:off x="462359" y="65309"/>
            <a:ext cx="3019876" cy="16550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9C3E0"/>
              </a:buClr>
              <a:buSzPts val="2800"/>
              <a:buFont typeface="Arial"/>
              <a:buNone/>
            </a:pPr>
            <a:r>
              <a:rPr lang="en-CA" sz="2800">
                <a:solidFill>
                  <a:srgbClr val="89C3E0"/>
                </a:solidFill>
                <a:latin typeface="Arial"/>
                <a:ea typeface="Arial"/>
                <a:cs typeface="Arial"/>
                <a:sym typeface="Arial"/>
              </a:rPr>
              <a:t>TNG-led Emergency Salmon Taskforce</a:t>
            </a:r>
            <a:endParaRPr sz="2800">
              <a:solidFill>
                <a:srgbClr val="89C3E0"/>
              </a:solidFill>
              <a:latin typeface="Arial"/>
              <a:ea typeface="Arial"/>
              <a:cs typeface="Arial"/>
              <a:sym typeface="Arial"/>
            </a:endParaRPr>
          </a:p>
        </p:txBody>
      </p:sp>
      <p:sp>
        <p:nvSpPr>
          <p:cNvPr id="189" name="Google Shape;189;p9"/>
          <p:cNvSpPr txBox="1">
            <a:spLocks noGrp="1"/>
          </p:cNvSpPr>
          <p:nvPr>
            <p:ph type="body" idx="1"/>
          </p:nvPr>
        </p:nvSpPr>
        <p:spPr>
          <a:xfrm>
            <a:off x="373855" y="1503861"/>
            <a:ext cx="3019876" cy="5218616"/>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lt1"/>
              </a:buClr>
              <a:buSzPts val="1500"/>
              <a:buChar char="•"/>
            </a:pPr>
            <a:r>
              <a:rPr lang="en-CA" sz="1500"/>
              <a:t>TNG initiated a tri-partite  collaborative table  - TNG, DFO and BC</a:t>
            </a:r>
            <a:endParaRPr/>
          </a:p>
          <a:p>
            <a:pPr marL="228600" lvl="0" indent="-228600" algn="l" rtl="0">
              <a:lnSpc>
                <a:spcPct val="100000"/>
              </a:lnSpc>
              <a:spcBef>
                <a:spcPts val="600"/>
              </a:spcBef>
              <a:spcAft>
                <a:spcPts val="0"/>
              </a:spcAft>
              <a:buClr>
                <a:schemeClr val="lt1"/>
              </a:buClr>
              <a:buSzPts val="1500"/>
              <a:buChar char="•"/>
            </a:pPr>
            <a:r>
              <a:rPr lang="en-CA" sz="1500" b="1"/>
              <a:t>Established of critical  monitoring programs </a:t>
            </a:r>
            <a:r>
              <a:rPr lang="en-CA" sz="1500"/>
              <a:t>of fish passage past slide area and   environmental conditions. </a:t>
            </a:r>
            <a:endParaRPr/>
          </a:p>
          <a:p>
            <a:pPr marL="228600" lvl="0" indent="-228600" algn="l" rtl="0">
              <a:lnSpc>
                <a:spcPct val="100000"/>
              </a:lnSpc>
              <a:spcBef>
                <a:spcPts val="600"/>
              </a:spcBef>
              <a:spcAft>
                <a:spcPts val="0"/>
              </a:spcAft>
              <a:buClr>
                <a:schemeClr val="lt1"/>
              </a:buClr>
              <a:buSzPts val="1500"/>
              <a:buChar char="•"/>
            </a:pPr>
            <a:r>
              <a:rPr lang="en-CA" sz="1500"/>
              <a:t>In-season assessment of mitigation options. </a:t>
            </a:r>
            <a:endParaRPr sz="300"/>
          </a:p>
          <a:p>
            <a:pPr marL="228600" lvl="0" indent="-228600" algn="l" rtl="0">
              <a:lnSpc>
                <a:spcPct val="100000"/>
              </a:lnSpc>
              <a:spcBef>
                <a:spcPts val="600"/>
              </a:spcBef>
              <a:spcAft>
                <a:spcPts val="0"/>
              </a:spcAft>
              <a:buClr>
                <a:schemeClr val="lt1"/>
              </a:buClr>
              <a:buSzPts val="1500"/>
              <a:buChar char="•"/>
            </a:pPr>
            <a:r>
              <a:rPr lang="en-CA" sz="1500"/>
              <a:t>Regular public reports on conditions, salmon passage.  </a:t>
            </a:r>
            <a:endParaRPr/>
          </a:p>
          <a:p>
            <a:pPr marL="0" lvl="0" indent="0" algn="l" rtl="0">
              <a:lnSpc>
                <a:spcPct val="100000"/>
              </a:lnSpc>
              <a:spcBef>
                <a:spcPts val="600"/>
              </a:spcBef>
              <a:spcAft>
                <a:spcPts val="0"/>
              </a:spcAft>
              <a:buClr>
                <a:srgbClr val="FFFA9B"/>
              </a:buClr>
              <a:buSzPts val="1500"/>
              <a:buNone/>
            </a:pPr>
            <a:r>
              <a:rPr lang="en-CA" sz="1500" b="1">
                <a:solidFill>
                  <a:srgbClr val="FFFA9B"/>
                </a:solidFill>
              </a:rPr>
              <a:t>TNG’s leadership resulted in a highly responsive, collaborative and technically rigorous process  - ongoing. Currently -  </a:t>
            </a:r>
            <a:endParaRPr/>
          </a:p>
          <a:p>
            <a:pPr marL="228600" lvl="0" indent="-228600" algn="l" rtl="0">
              <a:lnSpc>
                <a:spcPct val="100000"/>
              </a:lnSpc>
              <a:spcBef>
                <a:spcPts val="600"/>
              </a:spcBef>
              <a:spcAft>
                <a:spcPts val="0"/>
              </a:spcAft>
              <a:buClr>
                <a:schemeClr val="lt1"/>
              </a:buClr>
              <a:buSzPts val="1500"/>
              <a:buChar char="•"/>
            </a:pPr>
            <a:r>
              <a:rPr lang="en-CA" sz="1500"/>
              <a:t>Post-season analysis to understand impacts of the slide event on salmon. </a:t>
            </a:r>
            <a:endParaRPr/>
          </a:p>
          <a:p>
            <a:pPr marL="228600" lvl="0" indent="-228600" algn="l" rtl="0">
              <a:lnSpc>
                <a:spcPct val="100000"/>
              </a:lnSpc>
              <a:spcBef>
                <a:spcPts val="600"/>
              </a:spcBef>
              <a:spcAft>
                <a:spcPts val="0"/>
              </a:spcAft>
              <a:buClr>
                <a:schemeClr val="lt1"/>
              </a:buClr>
              <a:buSzPts val="1500"/>
              <a:buChar char="•"/>
            </a:pPr>
            <a:r>
              <a:rPr lang="en-CA" sz="1500"/>
              <a:t>Looking forward- 2025 and beyond. </a:t>
            </a:r>
            <a:endParaRPr/>
          </a:p>
          <a:p>
            <a:pPr marL="0" lvl="0" indent="0" algn="l" rtl="0">
              <a:lnSpc>
                <a:spcPct val="100000"/>
              </a:lnSpc>
              <a:spcBef>
                <a:spcPts val="600"/>
              </a:spcBef>
              <a:spcAft>
                <a:spcPts val="0"/>
              </a:spcAft>
              <a:buClr>
                <a:schemeClr val="lt1"/>
              </a:buClr>
              <a:buSzPts val="1500"/>
              <a:buNone/>
            </a:pPr>
            <a:endParaRPr sz="1500" b="1">
              <a:solidFill>
                <a:srgbClr val="FFFA9B"/>
              </a:solidFill>
            </a:endParaRPr>
          </a:p>
        </p:txBody>
      </p:sp>
      <p:sp>
        <p:nvSpPr>
          <p:cNvPr id="190" name="Google Shape;190;p9"/>
          <p:cNvSpPr/>
          <p:nvPr/>
        </p:nvSpPr>
        <p:spPr>
          <a:xfrm rot="-8291678">
            <a:off x="5370182" y="905462"/>
            <a:ext cx="2815467" cy="114958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9"/>
          <p:cNvSpPr/>
          <p:nvPr/>
        </p:nvSpPr>
        <p:spPr>
          <a:xfrm rot="-5626608">
            <a:off x="5073976" y="4388262"/>
            <a:ext cx="3251600" cy="1111359"/>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9"/>
          <p:cNvSpPr/>
          <p:nvPr/>
        </p:nvSpPr>
        <p:spPr>
          <a:xfrm rot="-5797166">
            <a:off x="6154699" y="4475724"/>
            <a:ext cx="3359711" cy="1073449"/>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3" name="Google Shape;193;p9"/>
          <p:cNvPicPr preferRelativeResize="0"/>
          <p:nvPr/>
        </p:nvPicPr>
        <p:blipFill rotWithShape="1">
          <a:blip r:embed="rId4">
            <a:alphaModFix/>
          </a:blip>
          <a:srcRect/>
          <a:stretch/>
        </p:blipFill>
        <p:spPr>
          <a:xfrm>
            <a:off x="3480048" y="93608"/>
            <a:ext cx="8590008" cy="663911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2900</Words>
  <Application>Microsoft Office PowerPoint</Application>
  <PresentationFormat>Widescreen</PresentationFormat>
  <Paragraphs>251</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Alike</vt:lpstr>
      <vt:lpstr>Noto Sans Symbols</vt:lpstr>
      <vt:lpstr>Arial</vt:lpstr>
      <vt:lpstr>Office Theme</vt:lpstr>
      <vt:lpstr>PowerPoint Presentation</vt:lpstr>
      <vt:lpstr>The Tŝilhqot’in Territory is a Recognized Salmon Stronghold</vt:lpstr>
      <vt:lpstr>Tŝilhqot’in Nation-led Decision Making </vt:lpstr>
      <vt:lpstr>PowerPoint Presentation</vt:lpstr>
      <vt:lpstr>2024 Tŝilhqox (Chilcotin) Landslide: Impoundment and dewatering </vt:lpstr>
      <vt:lpstr>Breakout Flood - an extreme event</vt:lpstr>
      <vt:lpstr>Post-breakout flood</vt:lpstr>
      <vt:lpstr>PowerPoint Presentation</vt:lpstr>
      <vt:lpstr>TNG-led Emergency Salmon Taskforce</vt:lpstr>
      <vt:lpstr>TNG-led Emergency Salmon Taskforce</vt:lpstr>
      <vt:lpstr>Impacts on salmon   </vt:lpstr>
      <vt:lpstr> What we have learned about 2024 impacts on salmon  </vt:lpstr>
      <vt:lpstr>Future impacts moving forward</vt:lpstr>
      <vt:lpstr>Turbidity, Flow and Habitat Impacts throughout Slide Impact Area </vt:lpstr>
      <vt:lpstr>Risks to Fish Passage from Rockfall at Farwell Canyon</vt:lpstr>
      <vt:lpstr>PowerPoint Presentation</vt:lpstr>
      <vt:lpstr>Broader ongoing TNG-led Taskforce </vt:lpstr>
      <vt:lpstr>PREPARING FOR 2025 SEASON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Aimee Arsenault</dc:creator>
  <cp:lastModifiedBy>Kristin Hrapchak EA</cp:lastModifiedBy>
  <cp:revision>1</cp:revision>
  <dcterms:created xsi:type="dcterms:W3CDTF">2022-07-05T23:08:27Z</dcterms:created>
  <dcterms:modified xsi:type="dcterms:W3CDTF">2025-03-27T16:29:28Z</dcterms:modified>
</cp:coreProperties>
</file>